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21" r:id="rId3"/>
    <p:sldId id="266" r:id="rId4"/>
    <p:sldId id="297" r:id="rId5"/>
    <p:sldId id="269" r:id="rId6"/>
    <p:sldId id="257" r:id="rId7"/>
    <p:sldId id="258" r:id="rId8"/>
    <p:sldId id="294" r:id="rId9"/>
    <p:sldId id="271" r:id="rId10"/>
    <p:sldId id="293" r:id="rId11"/>
    <p:sldId id="298" r:id="rId12"/>
    <p:sldId id="268" r:id="rId13"/>
    <p:sldId id="296" r:id="rId14"/>
    <p:sldId id="299" r:id="rId15"/>
    <p:sldId id="301" r:id="rId16"/>
    <p:sldId id="300" r:id="rId17"/>
    <p:sldId id="310" r:id="rId18"/>
    <p:sldId id="267" r:id="rId19"/>
    <p:sldId id="320" r:id="rId20"/>
    <p:sldId id="318" r:id="rId21"/>
    <p:sldId id="319" r:id="rId22"/>
    <p:sldId id="295" r:id="rId23"/>
    <p:sldId id="302" r:id="rId24"/>
    <p:sldId id="304" r:id="rId25"/>
    <p:sldId id="303" r:id="rId26"/>
    <p:sldId id="259" r:id="rId27"/>
    <p:sldId id="265" r:id="rId28"/>
    <p:sldId id="307" r:id="rId29"/>
    <p:sldId id="312" r:id="rId30"/>
    <p:sldId id="313" r:id="rId31"/>
    <p:sldId id="314" r:id="rId32"/>
    <p:sldId id="315" r:id="rId33"/>
    <p:sldId id="316" r:id="rId34"/>
    <p:sldId id="263" r:id="rId35"/>
    <p:sldId id="260" r:id="rId36"/>
    <p:sldId id="311" r:id="rId37"/>
    <p:sldId id="317" r:id="rId38"/>
    <p:sldId id="30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148" autoAdjust="0"/>
    <p:restoredTop sz="94660"/>
  </p:normalViewPr>
  <p:slideViewPr>
    <p:cSldViewPr snapToGrid="0">
      <p:cViewPr varScale="1">
        <p:scale>
          <a:sx n="95" d="100"/>
          <a:sy n="95" d="100"/>
        </p:scale>
        <p:origin x="216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EA4DD-DA1B-4BDF-803F-6D076FFCB047}" type="datetimeFigureOut">
              <a:rPr lang="en-SG" smtClean="0"/>
              <a:t>13/1/20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51680-33B2-4025-AFCD-3D5C5E21260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138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89659-4646-4F3D-AC8A-373174AE3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B2142-BAEA-49D5-B5DB-63E6373BD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C96BC-35E8-46A7-BC31-37D0C305B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168A-ABC6-47C8-AEEC-5DC96761E9EA}" type="datetime1">
              <a:rPr lang="en-SG" smtClean="0"/>
              <a:t>13/1/20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B52C9-9C82-4AEA-8644-3BB33F004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0DE53-E458-458B-A7B1-8CFB0815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0114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677A-02DD-47EC-A11D-1D11638A5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15176-B5B3-4158-9D0C-7F3ED1880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B2FDA-A312-4789-9CD3-B787AE156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3A9F1-77C5-4E06-90E0-965D84D14A42}" type="datetime1">
              <a:rPr lang="en-SG" smtClean="0"/>
              <a:t>13/1/20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AD054-7E25-4E59-A1EC-4BEBDB6F9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46788-22BD-4DFB-A34C-5FE1609D7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55666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B61F84-AD30-4807-B7E4-869ABA864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15A42-9FD9-4137-A12D-08F5B9B61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868E7-280F-41C3-85D3-3745FAE9A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28AEB-DE0E-48BE-B9E8-02DB16785162}" type="datetime1">
              <a:rPr lang="en-SG" smtClean="0"/>
              <a:t>13/1/20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7120D-AFE2-4796-8165-4E271E2F7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3732E-E46F-4B27-B4E3-592100EC9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9405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DD5C0-AEBA-4638-927D-4B013331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7122A-72D0-47A8-AEC0-A04899E40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9ED53-D827-4264-80D8-606F4DA2A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07AD7-4F4E-4FB9-B353-627AE5222494}" type="datetime1">
              <a:rPr lang="en-SG" smtClean="0"/>
              <a:t>13/1/20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101F9-11A9-4B45-92C4-50F0E4AFA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FFCEE-0DE8-41DF-820B-D3BC11DE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1671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F4E7-1F9A-4F19-AC30-4F1AEC55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C78FB-D8C9-49E6-91E6-5605A91C2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C2D91-554B-437D-AF65-4343811C3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35DF-FC80-4AB3-8D82-3981BBD9BFA3}" type="datetime1">
              <a:rPr lang="en-SG" smtClean="0"/>
              <a:t>13/1/20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4F197-C36E-4083-BA9E-9920D7E36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A50E8-B981-4787-94C1-8366D9069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0615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95CD-ABF5-40ED-BA92-B24360049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4F872-2666-4139-BAFF-52B9094344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56F26-7F1C-443A-90EB-402EBEF0C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DB9CF-7B10-4961-9845-2815885D1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F5C5-0ABE-4A17-8A01-76FEBCC709A4}" type="datetime1">
              <a:rPr lang="en-SG" smtClean="0"/>
              <a:t>13/1/20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99AC5-21FF-4FF7-9950-F0C097AEE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442E0-0ECE-4C79-B6C8-A5EA1F91A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187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EE60D-B88C-4E34-B5E5-09F63310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B046C-CBAB-4833-ABEA-F3BDEF6C2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B689B-EFFA-4863-AC54-DC9A02A69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87697D-61E5-4631-BB4D-24CA96C89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9E5411-A301-4AB0-842C-5184A5BAF9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25ADA2-C84A-4B7F-978E-7357D185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416D1-C819-4A14-8DD2-20378E795FE1}" type="datetime1">
              <a:rPr lang="en-SG" smtClean="0"/>
              <a:t>13/1/20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1C5703-C03A-4D74-8C50-428472AC1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20D1F8-FD91-4290-9602-05E32E33A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901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80B-7680-4E73-8ECE-CBB5EE841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FFB7D6-7C39-41EB-9ADB-DEC6DEDDE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A459-CA3C-4B13-B6EE-100D0B627765}" type="datetime1">
              <a:rPr lang="en-SG" smtClean="0"/>
              <a:t>13/1/20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EB301-E353-4D5D-87DB-A6D9D05ED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D9FA4-273C-4F8D-B103-3E4D813A0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3539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A6D4A3-24CB-4889-B1AF-AB9A74724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A6C8E-FC86-4B72-B915-6D38657980D9}" type="datetime1">
              <a:rPr lang="en-SG" smtClean="0"/>
              <a:t>13/1/20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0DBDC-B60F-4AF3-95B1-C3C67497C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5E20B-E844-4531-A2C7-8CE25D094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3148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A9754-359A-43BE-BB84-BC0E3C9D2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2F8C6-83E9-42D7-B67E-CC3C9216E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F61340-46AE-4331-9049-7B7498ADF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518ED2-5F5A-4A62-B2B5-44B4F83B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58B5D-CA4D-463D-941D-971E4BA550E4}" type="datetime1">
              <a:rPr lang="en-SG" smtClean="0"/>
              <a:t>13/1/20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22C96-CF6C-4CE2-8DB7-9D0961363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2D559-0D33-4326-969B-0D5991D95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212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6C2A-CE55-40EE-B66F-552DD150C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E323DE-FB63-4E6B-A03F-52DEBEF0F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5928E-74D1-418D-86FE-7AB661528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C0777-020C-4394-B756-2CC3DD2AA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4CB8A-CAB6-41FF-9CF4-1904C5DEAA82}" type="datetime1">
              <a:rPr lang="en-SG" smtClean="0"/>
              <a:t>13/1/20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3624B-18DA-4D49-B4AF-DDB185211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0F0B1-9002-4171-A16C-C6EB4E50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7923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5939E0-E929-4786-A86B-CB6B61C1D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981B6-3841-4C0D-BC2F-23863268F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75774-A1AD-470E-93DB-1BB64B3DE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A5931-B737-40EB-9401-47DF0F41E935}" type="datetime1">
              <a:rPr lang="en-SG" smtClean="0"/>
              <a:t>13/1/20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153C4-7E23-4374-A784-7E460062F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94F63-DF4E-4872-831A-F4BD178BC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45292-714C-475D-9457-A15595C2EE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07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w31slack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://yeokhengmeng.com/2019/12/building-a-new-win-3-1-app-in-2019-part-1-slack-client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github.com/yeokm1/http-to-https-prox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16-bit#16-bit_applicatio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X86_memory_segmentation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ohamkamani.com/blog/2017/10/18/parsing-json-in-golan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serge/jsm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ws.ycombinator.com/item?id=2183195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1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B524-94EB-4056-A3DB-661829318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839" y="246940"/>
            <a:ext cx="11616137" cy="1336533"/>
          </a:xfrm>
        </p:spPr>
        <p:txBody>
          <a:bodyPr>
            <a:noAutofit/>
          </a:bodyPr>
          <a:lstStyle/>
          <a:p>
            <a:pPr algn="l"/>
            <a:r>
              <a:rPr lang="en-SG" sz="4800" dirty="0"/>
              <a:t>Lessons from coding a new-old app: </a:t>
            </a:r>
            <a:br>
              <a:rPr lang="en-SG" sz="4800" dirty="0"/>
            </a:br>
            <a:r>
              <a:rPr lang="en-SG" sz="4800" dirty="0"/>
              <a:t>     Slack for Windows 3.1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88558-8FA6-49E4-8D88-683FE803E5BC}"/>
              </a:ext>
            </a:extLst>
          </p:cNvPr>
          <p:cNvSpPr txBox="1"/>
          <p:nvPr/>
        </p:nvSpPr>
        <p:spPr>
          <a:xfrm>
            <a:off x="0" y="5839671"/>
            <a:ext cx="3038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JuniorDevSG</a:t>
            </a:r>
            <a:r>
              <a:rPr lang="en-SG" dirty="0"/>
              <a:t> (14 Jan 2020)</a:t>
            </a:r>
          </a:p>
          <a:p>
            <a:r>
              <a:rPr lang="en-SG" dirty="0"/>
              <a:t>SP Digital </a:t>
            </a:r>
            <a:r>
              <a:rPr lang="en-SG" dirty="0" err="1"/>
              <a:t>Tik</a:t>
            </a:r>
            <a:r>
              <a:rPr lang="en-SG" dirty="0"/>
              <a:t> Talk (9 Jan 2020)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234485-DC67-4642-8BBB-E59D33F25387}"/>
              </a:ext>
            </a:extLst>
          </p:cNvPr>
          <p:cNvSpPr txBox="1"/>
          <p:nvPr/>
        </p:nvSpPr>
        <p:spPr>
          <a:xfrm>
            <a:off x="6196641" y="5593450"/>
            <a:ext cx="599535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600" dirty="0"/>
              <a:t>By: Yeo Kheng Meng (@yeokm1)</a:t>
            </a:r>
          </a:p>
          <a:p>
            <a:pPr algn="r"/>
            <a:r>
              <a:rPr lang="en-SG" sz="1200" dirty="0">
                <a:hlinkClick r:id="rId2"/>
              </a:rPr>
              <a:t>http://yeokhengmeng.com/2019/12/building-a-new-win-3-1-app-in-2019-part-1-slack-client/</a:t>
            </a:r>
            <a:endParaRPr lang="en-SG" sz="1200" dirty="0"/>
          </a:p>
          <a:p>
            <a:pPr algn="r"/>
            <a:r>
              <a:rPr lang="en-SG" sz="1200" dirty="0">
                <a:hlinkClick r:id="rId3"/>
              </a:rPr>
              <a:t>https://github.com/yeokm1/w31slack</a:t>
            </a:r>
            <a:endParaRPr lang="en-SG" sz="1200" dirty="0"/>
          </a:p>
          <a:p>
            <a:pPr algn="r"/>
            <a:r>
              <a:rPr lang="en-SG" sz="1200" dirty="0">
                <a:hlinkClick r:id="rId4"/>
              </a:rPr>
              <a:t>https://github.com/yeokm1/http-to-https-proxy</a:t>
            </a:r>
            <a:endParaRPr lang="en-SG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F1F45-FF89-4AEC-A799-B0177C51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1</a:t>
            </a:fld>
            <a:endParaRPr lang="en-SG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4D0585-BACD-458D-AB09-B0129CB5E8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6" y="1611351"/>
            <a:ext cx="3839468" cy="3839468"/>
          </a:xfrm>
          <a:prstGeom prst="rect">
            <a:avLst/>
          </a:prstGeom>
        </p:spPr>
      </p:pic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E25E194F-40A7-4C3B-A254-ECFBA9C5AD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172" y="1869319"/>
            <a:ext cx="7923806" cy="3158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62644-68B4-094D-B893-656BEB186A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9" y="914013"/>
            <a:ext cx="541589" cy="54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2C9AF2EA-5F8F-584F-BB5B-AA5B45EC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8658"/>
            <a:ext cx="10146901" cy="762000"/>
          </a:xfrm>
        </p:spPr>
        <p:txBody>
          <a:bodyPr>
            <a:normAutofit fontScale="90000"/>
          </a:bodyPr>
          <a:lstStyle/>
          <a:p>
            <a:r>
              <a:rPr lang="en-SG" altLang="en-US" dirty="0"/>
              <a:t>Connecting the ancient </a:t>
            </a:r>
            <a:r>
              <a:rPr lang="en-SG" altLang="en-US" dirty="0" err="1"/>
              <a:t>Thinkpad</a:t>
            </a:r>
            <a:r>
              <a:rPr lang="en-SG" altLang="en-US" dirty="0"/>
              <a:t> to the internet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599FC-4574-407D-8137-58DC19EA5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8E53A8-873E-9942-8B06-D0262B22A0DA}" type="slidenum">
              <a:rPr lang="en-SG" smtClean="0"/>
              <a:pPr>
                <a:defRPr/>
              </a:pPr>
              <a:t>10</a:t>
            </a:fld>
            <a:endParaRPr lang="en-SG"/>
          </a:p>
        </p:txBody>
      </p:sp>
      <p:sp>
        <p:nvSpPr>
          <p:cNvPr id="18437" name="Content Placeholder 2">
            <a:extLst>
              <a:ext uri="{FF2B5EF4-FFF2-40B4-BE49-F238E27FC236}">
                <a16:creationId xmlns:a16="http://schemas.microsoft.com/office/drawing/2014/main" id="{DC9A36E3-64CE-1540-8729-422D47DDCFA2}"/>
              </a:ext>
            </a:extLst>
          </p:cNvPr>
          <p:cNvSpPr txBox="1">
            <a:spLocks/>
          </p:cNvSpPr>
          <p:nvPr/>
        </p:nvSpPr>
        <p:spPr bwMode="auto">
          <a:xfrm>
            <a:off x="435006" y="1625505"/>
            <a:ext cx="6877019" cy="4487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defTabSz="914400"/>
            <a:endParaRPr lang="en-SG" altLang="en-US" sz="2000" dirty="0"/>
          </a:p>
          <a:p>
            <a:pPr defTabSz="914400"/>
            <a:r>
              <a:rPr lang="en-SG" altLang="en-US" dirty="0"/>
              <a:t>Parallel Port network adapter</a:t>
            </a:r>
          </a:p>
          <a:p>
            <a:pPr lvl="1" defTabSz="914400"/>
            <a:r>
              <a:rPr lang="en-SG" altLang="en-US" sz="2000" dirty="0"/>
              <a:t>Xircom Pocket Ethernet PE3-10BT</a:t>
            </a:r>
          </a:p>
          <a:p>
            <a:pPr lvl="1" defTabSz="914400"/>
            <a:r>
              <a:rPr lang="en-SG" altLang="en-US" sz="2000" dirty="0"/>
              <a:t>10Mbps</a:t>
            </a:r>
          </a:p>
          <a:p>
            <a:pPr lvl="1" defTabSz="914400"/>
            <a:r>
              <a:rPr lang="en-SG" altLang="en-US" sz="2000" dirty="0"/>
              <a:t>Powered by PS/2 passthrough cable</a:t>
            </a:r>
          </a:p>
          <a:p>
            <a:pPr lvl="1" defTabSz="914400"/>
            <a:endParaRPr lang="en-SG" altLang="en-US" sz="2000" dirty="0"/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8502ECD9-6FD5-984C-B033-17ACB2244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321" y="1625505"/>
            <a:ext cx="3804579" cy="360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C385D89D-0638-D247-B3DA-84413DA01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421720" y="2890293"/>
            <a:ext cx="3606989" cy="107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56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EA5D-EE03-0A4D-9DDA-1136A601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450" y="2766218"/>
            <a:ext cx="8039100" cy="1325563"/>
          </a:xfrm>
        </p:spPr>
        <p:txBody>
          <a:bodyPr/>
          <a:lstStyle/>
          <a:p>
            <a:r>
              <a:rPr lang="en-US" dirty="0"/>
              <a:t>Now let’s get down to coding stuff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D4DFA-414D-984E-BB18-2A9B6BC5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7707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E5CAB-C5DC-49A4-BDCC-91BED2E2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Coding resources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BA527-1142-446A-96F7-8F219FF3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12</a:t>
            </a:fld>
            <a:endParaRPr lang="en-SG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D5061983-17C7-4467-8A29-FB3FDC44D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80" y="1880093"/>
            <a:ext cx="1752600" cy="5715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1AA8377-07DD-4A22-A639-F07C30D12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106" y="1567609"/>
            <a:ext cx="3419475" cy="13335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6C8C3B-5BB5-EE4C-8293-4E3B5D4F4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106" y="3340834"/>
            <a:ext cx="4262438" cy="29046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45D6BC-A890-C145-91AC-16E0EC5E4A73}"/>
              </a:ext>
            </a:extLst>
          </p:cNvPr>
          <p:cNvSpPr txBox="1"/>
          <p:nvPr/>
        </p:nvSpPr>
        <p:spPr>
          <a:xfrm>
            <a:off x="6562725" y="6308209"/>
            <a:ext cx="23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Code Simulators</a:t>
            </a: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81DF9E-0678-BB42-9B78-B6961A978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80" y="3260189"/>
            <a:ext cx="4075628" cy="29167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CB4D7-48D3-F946-B04E-B329CCBA8269}"/>
              </a:ext>
            </a:extLst>
          </p:cNvPr>
          <p:cNvSpPr txBox="1"/>
          <p:nvPr/>
        </p:nvSpPr>
        <p:spPr>
          <a:xfrm>
            <a:off x="1191180" y="6308209"/>
            <a:ext cx="257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Language/API documents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62F6E0-E009-0549-AA7E-42D8BE392F7A}"/>
              </a:ext>
            </a:extLst>
          </p:cNvPr>
          <p:cNvSpPr txBox="1"/>
          <p:nvPr/>
        </p:nvSpPr>
        <p:spPr>
          <a:xfrm>
            <a:off x="1143618" y="365125"/>
            <a:ext cx="4295363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15FEBE-97F6-214F-A409-5152626C7813}"/>
              </a:ext>
            </a:extLst>
          </p:cNvPr>
          <p:cNvSpPr/>
          <p:nvPr/>
        </p:nvSpPr>
        <p:spPr>
          <a:xfrm>
            <a:off x="7177935" y="273556"/>
            <a:ext cx="2933816" cy="64479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13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4273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ED689-3DD2-7449-BE1D-97EE97F1C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166147"/>
            <a:ext cx="10515600" cy="727075"/>
          </a:xfrm>
        </p:spPr>
        <p:txBody>
          <a:bodyPr/>
          <a:lstStyle/>
          <a:p>
            <a:r>
              <a:rPr lang="en-US" dirty="0"/>
              <a:t>Old-fashioned documentation: Books</a:t>
            </a:r>
          </a:p>
        </p:txBody>
      </p:sp>
      <p:pic>
        <p:nvPicPr>
          <p:cNvPr id="6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B9860470-C9B1-D04E-BD71-E5EC142D0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826" y="889306"/>
            <a:ext cx="3822700" cy="42740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D6D96-4012-A142-B4AF-B598CE08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13</a:t>
            </a:fld>
            <a:endParaRPr lang="en-SG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0F82947E-CF30-5A40-93FF-C3097A661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93222"/>
            <a:ext cx="5866848" cy="427017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2DDFAB1-C89A-564A-867D-A1B1AF7CC177}"/>
              </a:ext>
            </a:extLst>
          </p:cNvPr>
          <p:cNvSpPr txBox="1">
            <a:spLocks/>
          </p:cNvSpPr>
          <p:nvPr/>
        </p:nvSpPr>
        <p:spPr>
          <a:xfrm>
            <a:off x="533400" y="5457994"/>
            <a:ext cx="10515600" cy="1013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Programming Windows 3.1 by Charles </a:t>
            </a:r>
            <a:r>
              <a:rPr lang="en-US" dirty="0" err="1"/>
              <a:t>Petzold</a:t>
            </a:r>
            <a:r>
              <a:rPr lang="en-US" dirty="0"/>
              <a:t> (published Sept 1992)</a:t>
            </a:r>
          </a:p>
          <a:p>
            <a:r>
              <a:rPr lang="en-SG" i="1" dirty="0"/>
              <a:t>“If you are going to program for Windows (3.1), buy this book. It will pay for itself in a matter of hours.”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240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A435-5C52-6B4C-A239-E57518269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266E5-A848-D247-96DF-9781EDDB4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VC++ 1.52 supports only C89</a:t>
            </a:r>
          </a:p>
          <a:p>
            <a:r>
              <a:rPr lang="en-SG" dirty="0"/>
              <a:t>Ratified in 1989 as ANSI X3.159-1989 "Programming Language C”</a:t>
            </a:r>
          </a:p>
          <a:p>
            <a:endParaRPr lang="en-SG" dirty="0"/>
          </a:p>
          <a:p>
            <a:r>
              <a:rPr lang="en-SG" dirty="0"/>
              <a:t>Nowadays C99, C11, C18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CF256-3772-2B4A-82ED-7FA2372A0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6400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38A9-4E6E-1A4D-8753-D21D657D4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9" y="237958"/>
            <a:ext cx="10515600" cy="886159"/>
          </a:xfrm>
        </p:spPr>
        <p:txBody>
          <a:bodyPr>
            <a:normAutofit/>
          </a:bodyPr>
          <a:lstStyle/>
          <a:p>
            <a:r>
              <a:rPr lang="en-US" dirty="0"/>
              <a:t>C89: Variable declaration at scope beginning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DC1A1-59A5-304C-991E-52FD6C58A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69" y="4870650"/>
            <a:ext cx="10515600" cy="13255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Cannot declare new variables in middle of scope</a:t>
            </a:r>
          </a:p>
          <a:p>
            <a:r>
              <a:rPr lang="en-US" dirty="0"/>
              <a:t>All variables you need in a function must be place at the top</a:t>
            </a:r>
          </a:p>
          <a:p>
            <a:r>
              <a:rPr lang="en-US" dirty="0"/>
              <a:t>-&gt; May increases code readability. You know what variables are used by scanning the top.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BB591-6205-E84C-921B-360109DC4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15</a:t>
            </a:fld>
            <a:endParaRPr lang="en-SG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88B22D-313A-964B-8B39-14DCDE683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69" y="1286059"/>
            <a:ext cx="7703928" cy="325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65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8FD6-587D-E046-A533-DF7DB305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C89: Unsafe functions (</a:t>
            </a:r>
            <a:r>
              <a:rPr lang="en-US" dirty="0" err="1"/>
              <a:t>Eg.</a:t>
            </a:r>
            <a:r>
              <a:rPr lang="en-US" dirty="0"/>
              <a:t> </a:t>
            </a:r>
            <a:r>
              <a:rPr lang="en-US" dirty="0" err="1"/>
              <a:t>sprintf</a:t>
            </a:r>
            <a:r>
              <a:rPr lang="en-US" dirty="0"/>
              <a:t> vs </a:t>
            </a:r>
            <a:r>
              <a:rPr lang="en-US" dirty="0" err="1"/>
              <a:t>snprintf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BD2DD-6DA2-A74E-890A-6FE5D39A9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int </a:t>
            </a:r>
            <a:r>
              <a:rPr lang="en-SG" dirty="0" err="1"/>
              <a:t>sprintf</a:t>
            </a:r>
            <a:r>
              <a:rPr lang="en-SG" dirty="0"/>
              <a:t> ( char * str, </a:t>
            </a:r>
            <a:r>
              <a:rPr lang="en-SG" dirty="0" err="1"/>
              <a:t>const</a:t>
            </a:r>
            <a:r>
              <a:rPr lang="en-SG" dirty="0"/>
              <a:t> char * format, ... );</a:t>
            </a:r>
          </a:p>
          <a:p>
            <a:pPr lvl="1"/>
            <a:r>
              <a:rPr lang="en-SG" sz="1900" b="1" dirty="0"/>
              <a:t>Write </a:t>
            </a:r>
            <a:r>
              <a:rPr lang="en-SG" sz="1900" b="1" dirty="0" err="1"/>
              <a:t>printf</a:t>
            </a:r>
            <a:r>
              <a:rPr lang="en-SG" sz="1900" b="1" dirty="0"/>
              <a:t> formatted data to string</a:t>
            </a:r>
          </a:p>
          <a:p>
            <a:pPr lvl="1"/>
            <a:r>
              <a:rPr lang="en-SG" sz="1900" dirty="0" err="1"/>
              <a:t>sprintf</a:t>
            </a:r>
            <a:r>
              <a:rPr lang="en-SG" sz="1900" dirty="0"/>
              <a:t> (buffer, ”Data is %s”, data);</a:t>
            </a:r>
          </a:p>
          <a:p>
            <a:pPr lvl="1"/>
            <a:endParaRPr lang="en-SG" dirty="0"/>
          </a:p>
          <a:p>
            <a:r>
              <a:rPr lang="en-SG" dirty="0"/>
              <a:t>int </a:t>
            </a:r>
            <a:r>
              <a:rPr lang="en-SG" dirty="0" err="1"/>
              <a:t>snprintf</a:t>
            </a:r>
            <a:r>
              <a:rPr lang="en-SG" dirty="0"/>
              <a:t> ( char * s, </a:t>
            </a:r>
            <a:r>
              <a:rPr lang="en-SG" dirty="0" err="1"/>
              <a:t>size_t</a:t>
            </a:r>
            <a:r>
              <a:rPr lang="en-SG" dirty="0"/>
              <a:t> n, </a:t>
            </a:r>
            <a:r>
              <a:rPr lang="en-SG" dirty="0" err="1"/>
              <a:t>const</a:t>
            </a:r>
            <a:r>
              <a:rPr lang="en-SG" dirty="0"/>
              <a:t> char * format, ... );</a:t>
            </a:r>
          </a:p>
          <a:p>
            <a:pPr lvl="1"/>
            <a:r>
              <a:rPr lang="en-SG" sz="1900" b="1" dirty="0" err="1"/>
              <a:t>Printf</a:t>
            </a:r>
            <a:r>
              <a:rPr lang="en-SG" sz="1900" b="1" dirty="0"/>
              <a:t> formatted output of n-length to buffer</a:t>
            </a:r>
          </a:p>
          <a:p>
            <a:pPr lvl="1"/>
            <a:r>
              <a:rPr lang="en-SG" sz="1900" dirty="0" err="1"/>
              <a:t>snprintf</a:t>
            </a:r>
            <a:r>
              <a:rPr lang="en-SG" sz="1900" dirty="0"/>
              <a:t> (buffer, n, ”Data is %s”, data);</a:t>
            </a:r>
          </a:p>
          <a:p>
            <a:pPr lvl="1"/>
            <a:r>
              <a:rPr lang="en-SG" sz="1900" dirty="0"/>
              <a:t>Released in C99</a:t>
            </a:r>
          </a:p>
          <a:p>
            <a:pPr lvl="1"/>
            <a:endParaRPr lang="en-SG" sz="1900" dirty="0"/>
          </a:p>
          <a:p>
            <a:r>
              <a:rPr lang="en-SG" sz="2300" dirty="0" err="1"/>
              <a:t>snprintf</a:t>
            </a:r>
            <a:r>
              <a:rPr lang="en-SG" sz="2300" dirty="0"/>
              <a:t> prevents buffer overflow</a:t>
            </a:r>
          </a:p>
          <a:p>
            <a:pPr lvl="1"/>
            <a:endParaRPr lang="en-SG" sz="1900" dirty="0"/>
          </a:p>
          <a:p>
            <a:pPr lvl="1"/>
            <a:endParaRPr lang="en-US" sz="19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63286-453A-4F40-B6BA-7D1AD5A5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5811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E323-92F2-CD45-B729-448B984C2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08" y="365125"/>
            <a:ext cx="10515600" cy="1325563"/>
          </a:xfrm>
        </p:spPr>
        <p:txBody>
          <a:bodyPr/>
          <a:lstStyle/>
          <a:p>
            <a:r>
              <a:rPr lang="en-US" dirty="0"/>
              <a:t>16-bit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A2AE8-8103-AF40-9F0E-E25131BA4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17</a:t>
            </a:fld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787F2D-C491-2C48-B388-5E1926ACF36C}"/>
              </a:ext>
            </a:extLst>
          </p:cNvPr>
          <p:cNvSpPr/>
          <p:nvPr/>
        </p:nvSpPr>
        <p:spPr>
          <a:xfrm>
            <a:off x="603708" y="2207894"/>
            <a:ext cx="109845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i="1" dirty="0"/>
              <a:t>“In the context of IBM PC compatible and Wintel platforms, a 16-bit application is any software written for MS-DOS, OS/2 1.x or early versions of Microsoft Windows which originally ran on the 16-bit Intel 8088 and Intel 80286 microprocessors.</a:t>
            </a:r>
          </a:p>
          <a:p>
            <a:r>
              <a:rPr lang="en-SG" i="1" dirty="0"/>
              <a:t>…</a:t>
            </a:r>
            <a:endParaRPr lang="en-US" i="1" dirty="0"/>
          </a:p>
          <a:p>
            <a:r>
              <a:rPr lang="en-US" i="1" dirty="0"/>
              <a:t>Programs containing more than 2^16 bytes (65,536 bytes) of instructions and data therefore required special instructions to switch between their 64-kilobyte segments</a:t>
            </a:r>
            <a:r>
              <a:rPr lang="en-US" b="1" i="1" dirty="0"/>
              <a:t>, increasing the complexity of programming 16-bit applications.</a:t>
            </a:r>
            <a:r>
              <a:rPr lang="en-US" i="1" dirty="0"/>
              <a:t>”</a:t>
            </a:r>
          </a:p>
          <a:p>
            <a:endParaRPr lang="en-US" i="1" dirty="0"/>
          </a:p>
          <a:p>
            <a:r>
              <a:rPr lang="en-SG" i="1" dirty="0">
                <a:hlinkClick r:id="rId2"/>
              </a:rPr>
              <a:t>https://en.wikipedia.org/wiki/16-bit#16-bit_application</a:t>
            </a:r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4291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F8C43-5BA2-E24C-A825-E70E6426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844" y="136525"/>
            <a:ext cx="10515600" cy="1325563"/>
          </a:xfrm>
        </p:spPr>
        <p:txBody>
          <a:bodyPr/>
          <a:lstStyle/>
          <a:p>
            <a:r>
              <a:rPr lang="en-US" dirty="0"/>
              <a:t>Stack and heap app memory limits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65185-7920-7944-8F58-02EF361A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18</a:t>
            </a:fld>
            <a:endParaRPr lang="en-SG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88D936-FBE3-6F46-BDE8-8C64E1562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25234"/>
              </p:ext>
            </p:extLst>
          </p:nvPr>
        </p:nvGraphicFramePr>
        <p:xfrm>
          <a:off x="557752" y="1462088"/>
          <a:ext cx="6339174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944">
                  <a:extLst>
                    <a:ext uri="{9D8B030D-6E8A-4147-A177-3AD203B41FA5}">
                      <a16:colId xmlns:a16="http://schemas.microsoft.com/office/drawing/2014/main" val="2676626944"/>
                    </a:ext>
                  </a:extLst>
                </a:gridCol>
                <a:gridCol w="4724230">
                  <a:extLst>
                    <a:ext uri="{9D8B030D-6E8A-4147-A177-3AD203B41FA5}">
                      <a16:colId xmlns:a16="http://schemas.microsoft.com/office/drawing/2014/main" val="2368399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Modern Mac/Linux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131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 </a:t>
                      </a:r>
                      <a:r>
                        <a:rPr lang="en-US" sz="2000" dirty="0" err="1"/>
                        <a:t>MiB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562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32-bit: 4GiB</a:t>
                      </a:r>
                    </a:p>
                    <a:p>
                      <a:r>
                        <a:rPr lang="en-US" sz="2000" dirty="0"/>
                        <a:t>64-bit: Terabytes…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513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Pointer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32-bit: 80386 CPUs and up</a:t>
                      </a:r>
                    </a:p>
                    <a:p>
                      <a:r>
                        <a:rPr lang="en-US" sz="2000" dirty="0"/>
                        <a:t>64-bit: AMD64 and 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286986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B232FC-FFB7-4E4E-99BA-1857EE684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82035"/>
            <a:ext cx="10515600" cy="1994928"/>
          </a:xfrm>
        </p:spPr>
        <p:txBody>
          <a:bodyPr>
            <a:normAutofit/>
          </a:bodyPr>
          <a:lstStyle/>
          <a:p>
            <a:pPr lvl="1"/>
            <a:endParaRPr lang="en-SG" dirty="0"/>
          </a:p>
          <a:p>
            <a:pPr lvl="1"/>
            <a:endParaRPr lang="en-SG" sz="1900" dirty="0"/>
          </a:p>
          <a:p>
            <a:pPr lvl="1"/>
            <a:endParaRPr lang="en-US" sz="19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367C067-3184-6843-91E1-1116DD5CEAEF}"/>
              </a:ext>
            </a:extLst>
          </p:cNvPr>
          <p:cNvSpPr txBox="1">
            <a:spLocks/>
          </p:cNvSpPr>
          <p:nvPr/>
        </p:nvSpPr>
        <p:spPr bwMode="auto">
          <a:xfrm>
            <a:off x="557752" y="5164281"/>
            <a:ext cx="11063404" cy="94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SG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7454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F8C43-5BA2-E24C-A825-E70E6426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844" y="136525"/>
            <a:ext cx="10515600" cy="1325563"/>
          </a:xfrm>
        </p:spPr>
        <p:txBody>
          <a:bodyPr/>
          <a:lstStyle/>
          <a:p>
            <a:r>
              <a:rPr lang="en-US" dirty="0"/>
              <a:t>Stack and heap app memory limits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65185-7920-7944-8F58-02EF361A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19</a:t>
            </a:fld>
            <a:endParaRPr lang="en-SG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88D936-FBE3-6F46-BDE8-8C64E1562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915577"/>
              </p:ext>
            </p:extLst>
          </p:nvPr>
        </p:nvGraphicFramePr>
        <p:xfrm>
          <a:off x="557752" y="1462088"/>
          <a:ext cx="11063404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944">
                  <a:extLst>
                    <a:ext uri="{9D8B030D-6E8A-4147-A177-3AD203B41FA5}">
                      <a16:colId xmlns:a16="http://schemas.microsoft.com/office/drawing/2014/main" val="2676626944"/>
                    </a:ext>
                  </a:extLst>
                </a:gridCol>
                <a:gridCol w="4724230">
                  <a:extLst>
                    <a:ext uri="{9D8B030D-6E8A-4147-A177-3AD203B41FA5}">
                      <a16:colId xmlns:a16="http://schemas.microsoft.com/office/drawing/2014/main" val="2368399348"/>
                    </a:ext>
                  </a:extLst>
                </a:gridCol>
                <a:gridCol w="4724230">
                  <a:extLst>
                    <a:ext uri="{9D8B030D-6E8A-4147-A177-3AD203B41FA5}">
                      <a16:colId xmlns:a16="http://schemas.microsoft.com/office/drawing/2014/main" val="1276723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Modern Mac/Linux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16-bit Win3.1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131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 </a:t>
                      </a:r>
                      <a:r>
                        <a:rPr lang="en-US" sz="2000" dirty="0" err="1"/>
                        <a:t>MiB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~4 KiB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562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32-bit: 4GiB</a:t>
                      </a:r>
                    </a:p>
                    <a:p>
                      <a:r>
                        <a:rPr lang="en-US" sz="2000" dirty="0"/>
                        <a:t>64-bit: Terabytes…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Local Heap: Up to 64KiB</a:t>
                      </a:r>
                    </a:p>
                    <a:p>
                      <a:r>
                        <a:rPr lang="en-US" sz="2000" dirty="0"/>
                        <a:t>Global Heap: 64 KiB segments up to 16 </a:t>
                      </a:r>
                      <a:r>
                        <a:rPr lang="en-US" sz="2000" dirty="0" err="1"/>
                        <a:t>MiB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513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Pointer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32-bit: 80386 CPUs and up</a:t>
                      </a:r>
                    </a:p>
                    <a:p>
                      <a:r>
                        <a:rPr lang="en-US" sz="2000" dirty="0"/>
                        <a:t>64-bit: AMD64 and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NEAR: 16-bit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FAR: 16-bit selector : 16-bit offset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286986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B232FC-FFB7-4E4E-99BA-1857EE684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82035"/>
            <a:ext cx="10515600" cy="1994928"/>
          </a:xfrm>
        </p:spPr>
        <p:txBody>
          <a:bodyPr>
            <a:normAutofit/>
          </a:bodyPr>
          <a:lstStyle/>
          <a:p>
            <a:pPr lvl="1"/>
            <a:endParaRPr lang="en-SG" dirty="0"/>
          </a:p>
          <a:p>
            <a:pPr lvl="1"/>
            <a:endParaRPr lang="en-SG" sz="1900" dirty="0"/>
          </a:p>
          <a:p>
            <a:pPr lvl="1"/>
            <a:endParaRPr lang="en-US" sz="19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367C067-3184-6843-91E1-1116DD5CEAEF}"/>
              </a:ext>
            </a:extLst>
          </p:cNvPr>
          <p:cNvSpPr txBox="1">
            <a:spLocks/>
          </p:cNvSpPr>
          <p:nvPr/>
        </p:nvSpPr>
        <p:spPr bwMode="auto">
          <a:xfrm>
            <a:off x="557752" y="5164281"/>
            <a:ext cx="11063404" cy="94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SG" alt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3F0E20-0A42-7C4A-87E1-FC1D5C6FF3F1}"/>
              </a:ext>
            </a:extLst>
          </p:cNvPr>
          <p:cNvSpPr txBox="1">
            <a:spLocks/>
          </p:cNvSpPr>
          <p:nvPr/>
        </p:nvSpPr>
        <p:spPr bwMode="auto">
          <a:xfrm>
            <a:off x="570844" y="3874581"/>
            <a:ext cx="11050312" cy="204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SG" altLang="en-US" sz="2400" dirty="0"/>
              <a:t>Allocate NEAR pointer: void* malloc( </a:t>
            </a:r>
            <a:r>
              <a:rPr lang="en-SG" altLang="en-US" sz="2400" dirty="0" err="1"/>
              <a:t>size_t</a:t>
            </a:r>
            <a:r>
              <a:rPr lang="en-SG" altLang="en-US" sz="2400" dirty="0"/>
              <a:t> size ) or </a:t>
            </a:r>
            <a:r>
              <a:rPr lang="en-SG" altLang="en-US" sz="2400" dirty="0" err="1"/>
              <a:t>LocalAlloc</a:t>
            </a:r>
            <a:endParaRPr lang="en-SG" altLang="en-US" sz="2400" dirty="0"/>
          </a:p>
          <a:p>
            <a:endParaRPr lang="en-SG" altLang="en-US" sz="2400" dirty="0"/>
          </a:p>
          <a:p>
            <a:r>
              <a:rPr lang="en-SG" altLang="en-US" sz="2400" dirty="0"/>
              <a:t>Win 3.1’s FAR pointer is based on 286 Protected Mode Model</a:t>
            </a:r>
          </a:p>
          <a:p>
            <a:pPr lvl="1"/>
            <a:r>
              <a:rPr lang="en-US" dirty="0"/>
              <a:t>16-bit selector mapped to 24-bit base address + offset</a:t>
            </a:r>
          </a:p>
          <a:p>
            <a:pPr lvl="1"/>
            <a:r>
              <a:rPr lang="en-US" dirty="0"/>
              <a:t>2^24 bytes = 16 </a:t>
            </a:r>
            <a:r>
              <a:rPr lang="en-US" dirty="0" err="1"/>
              <a:t>MiB</a:t>
            </a:r>
            <a:r>
              <a:rPr lang="en-US" dirty="0"/>
              <a:t> CPU accessible memory</a:t>
            </a:r>
          </a:p>
          <a:p>
            <a:pPr lvl="1"/>
            <a:endParaRPr lang="en-SG" altLang="en-US" sz="2000" dirty="0"/>
          </a:p>
          <a:p>
            <a:pPr lvl="1" defTabSz="914400"/>
            <a:endParaRPr lang="en-SG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77820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A2499-3EB1-0E4D-AB6B-08D40313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the </a:t>
            </a:r>
            <a:r>
              <a:rPr lang="en-US" dirty="0" err="1"/>
              <a:t>retroslack</a:t>
            </a:r>
            <a:r>
              <a:rPr lang="en-US" dirty="0"/>
              <a:t> workspace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8707-ADC8-D943-B897-8E916CF43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bit.ly</a:t>
            </a:r>
            <a:r>
              <a:rPr lang="en-US" dirty="0"/>
              <a:t>/2FL5IRS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E0FFC-9033-9D4F-972E-B04AD544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2</a:t>
            </a:fld>
            <a:endParaRPr lang="en-SG"/>
          </a:p>
        </p:txBody>
      </p:sp>
      <p:pic>
        <p:nvPicPr>
          <p:cNvPr id="6" name="Picture 5" descr="A picture containing indoor, crossword, black, white&#10;&#10;Description automatically generated">
            <a:extLst>
              <a:ext uri="{FF2B5EF4-FFF2-40B4-BE49-F238E27FC236}">
                <a16:creationId xmlns:a16="http://schemas.microsoft.com/office/drawing/2014/main" id="{87125C1B-B196-6940-AF58-A55E2D49A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912" y="1437341"/>
            <a:ext cx="4603376" cy="46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87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77832-7816-964C-B58A-D7FFD7889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23165"/>
            <a:ext cx="10515600" cy="1325563"/>
          </a:xfrm>
        </p:spPr>
        <p:txBody>
          <a:bodyPr/>
          <a:lstStyle/>
          <a:p>
            <a:r>
              <a:rPr lang="en-US" dirty="0"/>
              <a:t>FAR Pointer in Real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D6AE4-7F18-274A-9F57-1E0FC55C7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855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Early memory model. All memory accessible to all apps.</a:t>
            </a:r>
          </a:p>
          <a:p>
            <a:r>
              <a:rPr lang="en-US" sz="2400" dirty="0"/>
              <a:t>Primarily used in Intel 8088 (1979), 8086 (1978), 80186 (1982)</a:t>
            </a:r>
          </a:p>
          <a:p>
            <a:r>
              <a:rPr lang="en-US" sz="2400" dirty="0"/>
              <a:t>CPU Address width is 20 bits but register size is 16-bit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2^20 bytes = 1 </a:t>
            </a:r>
            <a:r>
              <a:rPr lang="en-US" sz="2400" dirty="0" err="1"/>
              <a:t>MiB</a:t>
            </a:r>
            <a:r>
              <a:rPr lang="en-US" sz="2400" dirty="0"/>
              <a:t> CPU accessible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8AFD8-FF6C-F549-8455-04F847112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20</a:t>
            </a:fld>
            <a:endParaRPr lang="en-SG"/>
          </a:p>
        </p:txBody>
      </p:sp>
      <p:pic>
        <p:nvPicPr>
          <p:cNvPr id="6" name="Picture 5" descr="A picture containing knife&#10;&#10;Description automatically generated">
            <a:extLst>
              <a:ext uri="{FF2B5EF4-FFF2-40B4-BE49-F238E27FC236}">
                <a16:creationId xmlns:a16="http://schemas.microsoft.com/office/drawing/2014/main" id="{4A24DFDA-4F80-C643-A04D-5DA49F279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" y="3521468"/>
            <a:ext cx="7493000" cy="127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D381A5-F475-C641-B9F9-B0D14EF96612}"/>
              </a:ext>
            </a:extLst>
          </p:cNvPr>
          <p:cNvSpPr/>
          <p:nvPr/>
        </p:nvSpPr>
        <p:spPr>
          <a:xfrm>
            <a:off x="665018" y="6165503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hlinkClick r:id="rId3"/>
              </a:rPr>
              <a:t>https://en.wikipedia.org/wiki/X86_memory_segmentation</a:t>
            </a: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518C74-3A38-FC4F-87F9-844EAC5F4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700" y="1081088"/>
            <a:ext cx="3670300" cy="5118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3D11A5-C2D4-AF42-A091-84254518CAD6}"/>
              </a:ext>
            </a:extLst>
          </p:cNvPr>
          <p:cNvSpPr txBox="1"/>
          <p:nvPr/>
        </p:nvSpPr>
        <p:spPr>
          <a:xfrm>
            <a:off x="15032182" y="46966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4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0F09-055A-C64D-81D6-4805AC3A7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Pointer in 286 Protected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53DCF-9BB6-2146-92D5-FEEED918F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Introduced in 80286 (1982)</a:t>
            </a:r>
          </a:p>
          <a:p>
            <a:pPr lvl="1"/>
            <a:r>
              <a:rPr lang="en-US" sz="1800" dirty="0"/>
              <a:t>Privilege Levels: Rings 0 - 3</a:t>
            </a:r>
          </a:p>
          <a:p>
            <a:pPr lvl="1"/>
            <a:r>
              <a:rPr lang="en-US" sz="1800" dirty="0"/>
              <a:t>Larger memory access with 24-bit address width</a:t>
            </a:r>
          </a:p>
          <a:p>
            <a:endParaRPr lang="en-US" sz="2000" dirty="0"/>
          </a:p>
          <a:p>
            <a:r>
              <a:rPr lang="en-US" sz="2000" dirty="0"/>
              <a:t>16-bit segment mapped to 24-bit base address + offset</a:t>
            </a:r>
            <a:endParaRPr lang="en-US" sz="1800" dirty="0"/>
          </a:p>
          <a:p>
            <a:r>
              <a:rPr lang="en-US" sz="2000" dirty="0"/>
              <a:t>2^24 bytes = 16 </a:t>
            </a:r>
            <a:r>
              <a:rPr lang="en-US" sz="2000" dirty="0" err="1"/>
              <a:t>MiB</a:t>
            </a:r>
            <a:r>
              <a:rPr lang="en-US" sz="2000" dirty="0"/>
              <a:t> CPU accessible memory</a:t>
            </a:r>
          </a:p>
          <a:p>
            <a:endParaRPr lang="en-US" sz="2000" dirty="0"/>
          </a:p>
          <a:p>
            <a:r>
              <a:rPr lang="en-US" sz="2000" dirty="0"/>
              <a:t>Win 3.1 supports up to 256MB on </a:t>
            </a:r>
            <a:r>
              <a:rPr lang="en-SG" sz="2000" dirty="0"/>
              <a:t>≥</a:t>
            </a:r>
            <a:r>
              <a:rPr lang="en-US" sz="2000" dirty="0"/>
              <a:t>80386 but emulates 16MiB environment per app</a:t>
            </a:r>
          </a:p>
          <a:p>
            <a:endParaRPr lang="en-US" sz="2000" dirty="0"/>
          </a:p>
          <a:p>
            <a:r>
              <a:rPr lang="en-US" sz="2000" dirty="0"/>
              <a:t>All modern CPUs today still start of in Real Mode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696BE-D79D-114E-B2F9-688B9035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210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0BD1-3451-49B9-BD5C-283A8377F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03" y="167095"/>
            <a:ext cx="10515600" cy="1325563"/>
          </a:xfrm>
        </p:spPr>
        <p:txBody>
          <a:bodyPr/>
          <a:lstStyle/>
          <a:p>
            <a:r>
              <a:rPr lang="en-SG" dirty="0"/>
              <a:t>Allocating memory from Global Heap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30B34-7C5E-4184-AFAE-8DBD7A24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22</a:t>
            </a:fld>
            <a:endParaRPr lang="en-SG"/>
          </a:p>
        </p:txBody>
      </p:sp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0F5F7B02-23BB-D148-ABB2-54D3DAFB6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" y="1672045"/>
            <a:ext cx="3719524" cy="465849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79DA8D8-9B1C-6340-87E4-3E8A7B812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1490" y="1825625"/>
            <a:ext cx="7940510" cy="4351338"/>
          </a:xfrm>
        </p:spPr>
        <p:txBody>
          <a:bodyPr>
            <a:normAutofit fontScale="55000" lnSpcReduction="20000"/>
          </a:bodyPr>
          <a:lstStyle/>
          <a:p>
            <a:pPr marL="0" indent="0" fontAlgn="base">
              <a:buNone/>
            </a:pPr>
            <a:r>
              <a:rPr lang="en-SG" dirty="0"/>
              <a:t>#include &lt;</a:t>
            </a:r>
            <a:r>
              <a:rPr lang="en-SG" dirty="0" err="1"/>
              <a:t>windowsx.h</a:t>
            </a:r>
            <a:r>
              <a:rPr lang="en-SG" dirty="0"/>
              <a:t>&gt;</a:t>
            </a:r>
          </a:p>
          <a:p>
            <a:pPr marL="0" indent="0" fontAlgn="base">
              <a:buNone/>
            </a:pPr>
            <a:r>
              <a:rPr lang="en-SG" dirty="0"/>
              <a:t> </a:t>
            </a:r>
          </a:p>
          <a:p>
            <a:pPr marL="0" indent="0" fontAlgn="base">
              <a:buNone/>
            </a:pPr>
            <a:r>
              <a:rPr lang="en-SG" dirty="0"/>
              <a:t>//Up to 64K is possible</a:t>
            </a:r>
          </a:p>
          <a:p>
            <a:pPr marL="0" indent="0" fontAlgn="base">
              <a:buNone/>
            </a:pPr>
            <a:r>
              <a:rPr lang="en-SG" dirty="0"/>
              <a:t>#define MAX_GLOBAL_MEM_ALLOCATION 32000</a:t>
            </a:r>
          </a:p>
          <a:p>
            <a:pPr marL="0" indent="0" fontAlgn="base">
              <a:buNone/>
            </a:pPr>
            <a:r>
              <a:rPr lang="en-SG" dirty="0"/>
              <a:t> </a:t>
            </a:r>
          </a:p>
          <a:p>
            <a:pPr marL="0" indent="0" fontAlgn="base">
              <a:buNone/>
            </a:pPr>
            <a:r>
              <a:rPr lang="en-SG" dirty="0"/>
              <a:t>LPSTR </a:t>
            </a:r>
            <a:r>
              <a:rPr lang="en-SG" dirty="0" err="1"/>
              <a:t>lpGlobalMemory</a:t>
            </a:r>
            <a:r>
              <a:rPr lang="en-SG" dirty="0"/>
              <a:t>;</a:t>
            </a:r>
          </a:p>
          <a:p>
            <a:pPr marL="0" indent="0" fontAlgn="base">
              <a:buNone/>
            </a:pPr>
            <a:r>
              <a:rPr lang="en-SG" dirty="0"/>
              <a:t>DWORD </a:t>
            </a:r>
            <a:r>
              <a:rPr lang="en-SG" dirty="0" err="1"/>
              <a:t>allocatedMemorySize</a:t>
            </a:r>
            <a:r>
              <a:rPr lang="en-SG" dirty="0"/>
              <a:t>;</a:t>
            </a:r>
          </a:p>
          <a:p>
            <a:pPr marL="0" indent="0" fontAlgn="base">
              <a:buNone/>
            </a:pPr>
            <a:r>
              <a:rPr lang="en-SG" dirty="0"/>
              <a:t> </a:t>
            </a:r>
          </a:p>
          <a:p>
            <a:pPr marL="0" indent="0" fontAlgn="base">
              <a:buNone/>
            </a:pPr>
            <a:r>
              <a:rPr lang="en-SG" dirty="0" err="1"/>
              <a:t>lpGlobalMemory</a:t>
            </a:r>
            <a:r>
              <a:rPr lang="en-SG" dirty="0"/>
              <a:t> = </a:t>
            </a:r>
            <a:r>
              <a:rPr lang="en-SG" dirty="0" err="1"/>
              <a:t>GlobalAllocPtr</a:t>
            </a:r>
            <a:r>
              <a:rPr lang="en-SG" dirty="0"/>
              <a:t>(GMEM_MOVEABLE, MAX_GLOBAL_MEM_ALLOCATION);</a:t>
            </a:r>
          </a:p>
          <a:p>
            <a:pPr marL="0" indent="0" fontAlgn="base">
              <a:buNone/>
            </a:pPr>
            <a:r>
              <a:rPr lang="en-SG" dirty="0" err="1"/>
              <a:t>allocatedMemorySize</a:t>
            </a:r>
            <a:r>
              <a:rPr lang="en-SG" dirty="0"/>
              <a:t> = </a:t>
            </a:r>
            <a:r>
              <a:rPr lang="en-SG" dirty="0" err="1"/>
              <a:t>GlobalSize</a:t>
            </a:r>
            <a:r>
              <a:rPr lang="en-SG" dirty="0"/>
              <a:t>(</a:t>
            </a:r>
            <a:r>
              <a:rPr lang="en-SG" dirty="0" err="1"/>
              <a:t>GlobalPtrHandle</a:t>
            </a:r>
            <a:r>
              <a:rPr lang="en-SG" dirty="0"/>
              <a:t>(</a:t>
            </a:r>
            <a:r>
              <a:rPr lang="en-SG" dirty="0" err="1"/>
              <a:t>lpGlobalMemory</a:t>
            </a:r>
            <a:r>
              <a:rPr lang="en-SG" dirty="0"/>
              <a:t>));</a:t>
            </a:r>
          </a:p>
          <a:p>
            <a:pPr marL="0" indent="0" fontAlgn="base">
              <a:buNone/>
            </a:pPr>
            <a:r>
              <a:rPr lang="en-SG" dirty="0"/>
              <a:t> </a:t>
            </a:r>
          </a:p>
          <a:p>
            <a:pPr marL="0" indent="0" fontAlgn="base">
              <a:buNone/>
            </a:pPr>
            <a:r>
              <a:rPr lang="en-SG" dirty="0" err="1"/>
              <a:t>printf</a:t>
            </a:r>
            <a:r>
              <a:rPr lang="en-SG" dirty="0"/>
              <a:t>("We got allocated %u bytes of memory\n", </a:t>
            </a:r>
            <a:r>
              <a:rPr lang="en-SG" dirty="0" err="1"/>
              <a:t>allocatedMemorySize</a:t>
            </a:r>
            <a:r>
              <a:rPr lang="en-SG" dirty="0"/>
              <a:t>);,</a:t>
            </a:r>
          </a:p>
          <a:p>
            <a:pPr marL="0" indent="0" fontAlgn="base">
              <a:buNone/>
            </a:pPr>
            <a:r>
              <a:rPr lang="en-SG" dirty="0"/>
              <a:t> </a:t>
            </a:r>
          </a:p>
          <a:p>
            <a:pPr marL="0" indent="0" fontAlgn="base">
              <a:buNone/>
            </a:pPr>
            <a:r>
              <a:rPr lang="en-SG" dirty="0" err="1"/>
              <a:t>GlobalFreePtr</a:t>
            </a:r>
            <a:r>
              <a:rPr lang="en-SG" dirty="0"/>
              <a:t>(</a:t>
            </a:r>
            <a:r>
              <a:rPr lang="en-SG" dirty="0" err="1"/>
              <a:t>lpGlobalMemory</a:t>
            </a:r>
            <a:r>
              <a:rPr lang="en-SG" dirty="0"/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48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C24C3-9F9A-FC4C-A972-D63456DB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5537" y="2766218"/>
            <a:ext cx="2300926" cy="1325563"/>
          </a:xfrm>
        </p:spPr>
        <p:txBody>
          <a:bodyPr/>
          <a:lstStyle/>
          <a:p>
            <a:r>
              <a:rPr lang="en-US" dirty="0"/>
              <a:t>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5C51A-543F-4244-A049-E641D486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2334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F2E1-37F0-4940-B6E6-1D3523BA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POST request using Winsock APIs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41C44-A918-6549-A2AC-90206E8F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24</a:t>
            </a:fld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DC6E8E-207D-1246-BFEB-2DFC9DCB05A1}"/>
              </a:ext>
            </a:extLst>
          </p:cNvPr>
          <p:cNvSpPr/>
          <p:nvPr/>
        </p:nvSpPr>
        <p:spPr>
          <a:xfrm>
            <a:off x="838200" y="1690688"/>
            <a:ext cx="890281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#include &lt;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winsock.h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&gt;</a:t>
            </a:r>
          </a:p>
          <a:p>
            <a:pPr fontAlgn="base"/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 </a:t>
            </a:r>
          </a:p>
          <a:p>
            <a:pPr fontAlgn="base"/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#pragma comment(lib,"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winsock.lib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")</a:t>
            </a:r>
          </a:p>
          <a:p>
            <a:pPr fontAlgn="base"/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#define POST_MESSAGE_FORMAT "POST /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api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/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chat.postMessage?channel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=%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s&amp;as_user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=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true&amp;text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=%s HTTP/1.1\r\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nHost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: 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slack.com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\r\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nAuthorization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: Bearer %s\r\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nAccept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: */*\r\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nConnection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: close\r\n\r\n"</a:t>
            </a:r>
          </a:p>
          <a:p>
            <a:pPr fontAlgn="base"/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 </a:t>
            </a:r>
          </a:p>
          <a:p>
            <a:pPr fontAlgn="base"/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WSADATA 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wsaData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;</a:t>
            </a:r>
          </a:p>
          <a:p>
            <a:pPr fontAlgn="base"/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struct 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sockaddr_in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 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serveraddr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;</a:t>
            </a:r>
          </a:p>
          <a:p>
            <a:pPr fontAlgn="base"/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 </a:t>
            </a:r>
          </a:p>
          <a:p>
            <a:pPr fontAlgn="base"/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WORD 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wVersionRequested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 = MAKEWORD(1, 1);</a:t>
            </a:r>
          </a:p>
          <a:p>
            <a:pPr fontAlgn="base"/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nErrorStatus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 = 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WSAStartup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(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wVersionRequested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, &amp;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wsaData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);</a:t>
            </a:r>
          </a:p>
          <a:p>
            <a:pPr fontAlgn="base"/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 </a:t>
            </a:r>
          </a:p>
          <a:p>
            <a:pPr fontAlgn="base"/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sock = socket(PF_INET, SOCK_STREAM, IPPROTO_TCP);</a:t>
            </a:r>
          </a:p>
          <a:p>
            <a:pPr fontAlgn="base"/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 </a:t>
            </a:r>
          </a:p>
          <a:p>
            <a:pPr fontAlgn="base"/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memset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(&amp;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serveraddr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, 0, 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sizeof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(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serveraddr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));</a:t>
            </a:r>
          </a:p>
          <a:p>
            <a:pPr fontAlgn="base"/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serveraddr.sin_family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      = AF_INET;</a:t>
            </a:r>
          </a:p>
          <a:p>
            <a:pPr fontAlgn="base"/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serveraddr.sin_addr.s_addr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 = 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inet_addr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(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ipaddress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);</a:t>
            </a:r>
          </a:p>
          <a:p>
            <a:pPr fontAlgn="base"/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serveraddr.sin_port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        = 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htons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((unsigned short) port);</a:t>
            </a:r>
          </a:p>
          <a:p>
            <a:pPr fontAlgn="base"/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error = connect(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socketID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, (struct 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sockaddr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 *) &amp;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serveraddr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, 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sizeof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(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serveraddr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));</a:t>
            </a:r>
          </a:p>
          <a:p>
            <a:pPr fontAlgn="base"/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 </a:t>
            </a:r>
          </a:p>
          <a:p>
            <a:pPr fontAlgn="base"/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sprintf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(buff, POST_MESSAGE_FORMAT, "win31", "hello", "token");</a:t>
            </a:r>
          </a:p>
          <a:p>
            <a:pPr fontAlgn="base"/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bytesSent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 = send(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socketID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, request, 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requestLength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, 0);</a:t>
            </a:r>
          </a:p>
          <a:p>
            <a:pPr fontAlgn="base"/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bytesReceivedThisInstant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 = 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recv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(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socketID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, (char *) &amp;buff, 1, 0);</a:t>
            </a:r>
          </a:p>
          <a:p>
            <a:pPr fontAlgn="base"/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 </a:t>
            </a:r>
          </a:p>
          <a:p>
            <a:pPr fontAlgn="base"/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closesocket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(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socketID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);</a:t>
            </a:r>
          </a:p>
          <a:p>
            <a:pPr fontAlgn="base"/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WSACleanup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();</a:t>
            </a:r>
            <a:endParaRPr lang="en-SG" sz="1100" b="0" i="0" dirty="0">
              <a:solidFill>
                <a:srgbClr val="333333"/>
              </a:solidFill>
              <a:effectLst/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2002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C90C8-6471-F34E-99D8-A91C0E155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749" y="2766218"/>
            <a:ext cx="6090501" cy="1325563"/>
          </a:xfrm>
        </p:spPr>
        <p:txBody>
          <a:bodyPr/>
          <a:lstStyle/>
          <a:p>
            <a:r>
              <a:rPr lang="en-US" dirty="0"/>
              <a:t>No HTTPS APIs in Win 3.1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766CA-4C69-CE4E-8058-664A5348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693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CDD248-9B26-4E70-BFE0-F78C3BF58964}"/>
              </a:ext>
            </a:extLst>
          </p:cNvPr>
          <p:cNvSpPr/>
          <p:nvPr/>
        </p:nvSpPr>
        <p:spPr>
          <a:xfrm>
            <a:off x="4570722" y="2318225"/>
            <a:ext cx="2571750" cy="8026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HTTP to HTTPS proxy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1212026-3C1E-42EE-9D62-4681C8593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3156" y="2362675"/>
            <a:ext cx="2854944" cy="713736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A21E3447-65D1-44EC-B072-8C65830923C6}"/>
              </a:ext>
            </a:extLst>
          </p:cNvPr>
          <p:cNvSpPr/>
          <p:nvPr/>
        </p:nvSpPr>
        <p:spPr>
          <a:xfrm>
            <a:off x="3425313" y="2541743"/>
            <a:ext cx="857250" cy="38100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4E871BB1-1741-4570-A809-9CEBAD2C7F33}"/>
              </a:ext>
            </a:extLst>
          </p:cNvPr>
          <p:cNvSpPr/>
          <p:nvPr/>
        </p:nvSpPr>
        <p:spPr>
          <a:xfrm>
            <a:off x="7430631" y="2541743"/>
            <a:ext cx="857250" cy="355600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3A26DB-A436-490B-A171-F9E758088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1" y="1406287"/>
            <a:ext cx="2857647" cy="2857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04DEFC-AFD6-4F5F-87BF-B7580F8E71EB}"/>
              </a:ext>
            </a:extLst>
          </p:cNvPr>
          <p:cNvSpPr txBox="1"/>
          <p:nvPr/>
        </p:nvSpPr>
        <p:spPr>
          <a:xfrm>
            <a:off x="3516377" y="2133559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HTTP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BB24-8A57-4F7F-A52E-A983BF693BF7}"/>
              </a:ext>
            </a:extLst>
          </p:cNvPr>
          <p:cNvSpPr txBox="1"/>
          <p:nvPr/>
        </p:nvSpPr>
        <p:spPr>
          <a:xfrm>
            <a:off x="7468796" y="2133559"/>
            <a:ext cx="78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HTTPS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A7A451-C727-41DC-B013-DEC99933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26</a:t>
            </a:fld>
            <a:endParaRPr lang="en-SG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4D0FE5C-D967-6A4F-91A0-0F69D1782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03" y="167095"/>
            <a:ext cx="10515600" cy="1325563"/>
          </a:xfrm>
        </p:spPr>
        <p:txBody>
          <a:bodyPr/>
          <a:lstStyle/>
          <a:p>
            <a:r>
              <a:rPr lang="en-SG" dirty="0"/>
              <a:t>Cheat with http-to-https 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2BF73E-9574-E647-830B-1A57FFEC2162}"/>
              </a:ext>
            </a:extLst>
          </p:cNvPr>
          <p:cNvSpPr/>
          <p:nvPr/>
        </p:nvSpPr>
        <p:spPr>
          <a:xfrm>
            <a:off x="302391" y="4574550"/>
            <a:ext cx="112642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 proxy written in Golang running on another modern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Receives HTTP request from Slack client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Relays to Slack as a HTTPS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Relays result back to Slack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I’m not porting highly complex OpenSSL or any SSL libraries to an unsupported 16-bit Windows 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i="1" dirty="0"/>
              <a:t>“Purists may not like this solution but this is the best I can do with my abilities in a reasonable amount of time.”</a:t>
            </a:r>
          </a:p>
        </p:txBody>
      </p:sp>
    </p:spTree>
    <p:extLst>
      <p:ext uri="{BB962C8B-B14F-4D97-AF65-F5344CB8AC3E}">
        <p14:creationId xmlns:p14="http://schemas.microsoft.com/office/powerpoint/2010/main" val="175228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7638-4DFE-4C57-AD64-A7F7C7F6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Modern JSON parsing (</a:t>
            </a:r>
            <a:r>
              <a:rPr lang="en-SG" dirty="0" err="1"/>
              <a:t>eg</a:t>
            </a:r>
            <a:r>
              <a:rPr lang="en-SG" dirty="0"/>
              <a:t> Golang)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54EAC-C024-47E9-9B9D-05F6BE9B8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27</a:t>
            </a:fld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37AE2C-647A-3A44-87CE-A28BB14B9CF4}"/>
              </a:ext>
            </a:extLst>
          </p:cNvPr>
          <p:cNvSpPr/>
          <p:nvPr/>
        </p:nvSpPr>
        <p:spPr>
          <a:xfrm>
            <a:off x="838200" y="2136338"/>
            <a:ext cx="1013067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 err="1"/>
              <a:t>recvJson</a:t>
            </a:r>
            <a:r>
              <a:rPr lang="en-SG" dirty="0"/>
              <a:t> </a:t>
            </a:r>
            <a:r>
              <a:rPr lang="en-SG" dirty="0">
                <a:solidFill>
                  <a:srgbClr val="67CDCC"/>
                </a:solidFill>
              </a:rPr>
              <a:t>:=</a:t>
            </a:r>
            <a:r>
              <a:rPr lang="en-SG" dirty="0"/>
              <a:t> </a:t>
            </a:r>
            <a:r>
              <a:rPr lang="en-SG" dirty="0">
                <a:solidFill>
                  <a:srgbClr val="7EC699"/>
                </a:solidFill>
              </a:rPr>
              <a:t>“ {"ok":true,"channel":"CPV9L2VT3","ts":"1576075350.002900","message":{"bot_id":"BPVA8FQUR","type":"message","text":"hello","user":"UQ2NT009J","ts":"1576075350.002900","team":"TQ5D6U4KY","bot_profile":{"id":"BPVA8FQUR","deleted":false,"name":"Slack API Tester”…”</a:t>
            </a:r>
            <a:endParaRPr lang="en-SG" dirty="0"/>
          </a:p>
          <a:p>
            <a:endParaRPr lang="en-SG" dirty="0">
              <a:solidFill>
                <a:srgbClr val="CC99CD"/>
              </a:solidFill>
            </a:endParaRPr>
          </a:p>
          <a:p>
            <a:r>
              <a:rPr lang="en-SG" dirty="0">
                <a:solidFill>
                  <a:srgbClr val="CC99CD"/>
                </a:solidFill>
              </a:rPr>
              <a:t>var</a:t>
            </a:r>
            <a:r>
              <a:rPr lang="en-SG" dirty="0"/>
              <a:t> result </a:t>
            </a:r>
            <a:r>
              <a:rPr lang="en-SG" dirty="0">
                <a:solidFill>
                  <a:srgbClr val="CC99CD"/>
                </a:solidFill>
              </a:rPr>
              <a:t>map</a:t>
            </a:r>
            <a:r>
              <a:rPr lang="en-SG" dirty="0">
                <a:solidFill>
                  <a:srgbClr val="CCCCCC"/>
                </a:solidFill>
              </a:rPr>
              <a:t>[</a:t>
            </a:r>
            <a:r>
              <a:rPr lang="en-SG" dirty="0">
                <a:solidFill>
                  <a:srgbClr val="CC99CD"/>
                </a:solidFill>
              </a:rPr>
              <a:t>string</a:t>
            </a:r>
            <a:r>
              <a:rPr lang="en-SG" dirty="0">
                <a:solidFill>
                  <a:srgbClr val="CCCCCC"/>
                </a:solidFill>
              </a:rPr>
              <a:t>]</a:t>
            </a:r>
            <a:r>
              <a:rPr lang="en-SG" dirty="0">
                <a:solidFill>
                  <a:srgbClr val="CC99CD"/>
                </a:solidFill>
              </a:rPr>
              <a:t>interface</a:t>
            </a:r>
            <a:r>
              <a:rPr lang="en-SG" dirty="0">
                <a:solidFill>
                  <a:srgbClr val="CCCCCC"/>
                </a:solidFill>
              </a:rPr>
              <a:t>{}</a:t>
            </a:r>
            <a:r>
              <a:rPr lang="en-SG" dirty="0"/>
              <a:t> </a:t>
            </a:r>
          </a:p>
          <a:p>
            <a:r>
              <a:rPr lang="en-SG" dirty="0" err="1"/>
              <a:t>json</a:t>
            </a:r>
            <a:r>
              <a:rPr lang="en-SG" dirty="0" err="1">
                <a:solidFill>
                  <a:srgbClr val="CCCCCC"/>
                </a:solidFill>
              </a:rPr>
              <a:t>.</a:t>
            </a:r>
            <a:r>
              <a:rPr lang="en-SG" dirty="0" err="1">
                <a:solidFill>
                  <a:srgbClr val="F08D49"/>
                </a:solidFill>
              </a:rPr>
              <a:t>Unmarshal</a:t>
            </a:r>
            <a:r>
              <a:rPr lang="en-SG" dirty="0">
                <a:solidFill>
                  <a:srgbClr val="CCCCCC"/>
                </a:solidFill>
              </a:rPr>
              <a:t>([]</a:t>
            </a:r>
            <a:r>
              <a:rPr lang="en-SG" dirty="0">
                <a:solidFill>
                  <a:srgbClr val="F08D49"/>
                </a:solidFill>
              </a:rPr>
              <a:t>byte</a:t>
            </a:r>
            <a:r>
              <a:rPr lang="en-SG" dirty="0">
                <a:solidFill>
                  <a:srgbClr val="CCCCCC"/>
                </a:solidFill>
              </a:rPr>
              <a:t>(</a:t>
            </a:r>
            <a:r>
              <a:rPr lang="en-SG" dirty="0" err="1">
                <a:solidFill>
                  <a:srgbClr val="CCCCCC"/>
                </a:solidFill>
              </a:rPr>
              <a:t>recvJson</a:t>
            </a:r>
            <a:r>
              <a:rPr lang="en-SG" dirty="0">
                <a:solidFill>
                  <a:srgbClr val="CCCCCC"/>
                </a:solidFill>
              </a:rPr>
              <a:t>),</a:t>
            </a:r>
            <a:r>
              <a:rPr lang="en-SG" dirty="0"/>
              <a:t> </a:t>
            </a:r>
            <a:r>
              <a:rPr lang="en-SG" dirty="0">
                <a:solidFill>
                  <a:srgbClr val="67CDCC"/>
                </a:solidFill>
              </a:rPr>
              <a:t>&amp;</a:t>
            </a:r>
            <a:r>
              <a:rPr lang="en-SG" dirty="0"/>
              <a:t>result</a:t>
            </a:r>
            <a:r>
              <a:rPr lang="en-SG" dirty="0">
                <a:solidFill>
                  <a:srgbClr val="CCCCCC"/>
                </a:solidFill>
              </a:rPr>
              <a:t>)</a:t>
            </a:r>
            <a:r>
              <a:rPr lang="en-SG" dirty="0"/>
              <a:t> </a:t>
            </a:r>
          </a:p>
          <a:p>
            <a:endParaRPr lang="en-SG" dirty="0">
              <a:solidFill>
                <a:srgbClr val="999999"/>
              </a:solidFill>
            </a:endParaRPr>
          </a:p>
          <a:p>
            <a:r>
              <a:rPr lang="en-SG" dirty="0" err="1"/>
              <a:t>jsnMap</a:t>
            </a:r>
            <a:r>
              <a:rPr lang="en-SG" dirty="0"/>
              <a:t> </a:t>
            </a:r>
            <a:r>
              <a:rPr lang="en-SG" dirty="0">
                <a:solidFill>
                  <a:srgbClr val="67CDCC"/>
                </a:solidFill>
              </a:rPr>
              <a:t>:=</a:t>
            </a:r>
            <a:r>
              <a:rPr lang="en-SG" dirty="0"/>
              <a:t> result</a:t>
            </a:r>
            <a:r>
              <a:rPr lang="en-SG" dirty="0">
                <a:solidFill>
                  <a:srgbClr val="CCCCCC"/>
                </a:solidFill>
              </a:rPr>
              <a:t>[</a:t>
            </a:r>
            <a:r>
              <a:rPr lang="en-SG" dirty="0">
                <a:solidFill>
                  <a:srgbClr val="7EC699"/>
                </a:solidFill>
              </a:rPr>
              <a:t>“message"</a:t>
            </a:r>
            <a:r>
              <a:rPr lang="en-SG" dirty="0">
                <a:solidFill>
                  <a:srgbClr val="CCCCCC"/>
                </a:solidFill>
              </a:rPr>
              <a:t>].(</a:t>
            </a:r>
            <a:r>
              <a:rPr lang="en-SG" dirty="0">
                <a:solidFill>
                  <a:srgbClr val="CC99CD"/>
                </a:solidFill>
              </a:rPr>
              <a:t>map</a:t>
            </a:r>
            <a:r>
              <a:rPr lang="en-SG" dirty="0">
                <a:solidFill>
                  <a:srgbClr val="CCCCCC"/>
                </a:solidFill>
              </a:rPr>
              <a:t>[</a:t>
            </a:r>
            <a:r>
              <a:rPr lang="en-SG" dirty="0">
                <a:solidFill>
                  <a:srgbClr val="CC99CD"/>
                </a:solidFill>
              </a:rPr>
              <a:t>string</a:t>
            </a:r>
            <a:r>
              <a:rPr lang="en-SG" dirty="0">
                <a:solidFill>
                  <a:srgbClr val="CCCCCC"/>
                </a:solidFill>
              </a:rPr>
              <a:t>]</a:t>
            </a:r>
            <a:r>
              <a:rPr lang="en-SG" dirty="0">
                <a:solidFill>
                  <a:srgbClr val="CC99CD"/>
                </a:solidFill>
              </a:rPr>
              <a:t>interface</a:t>
            </a:r>
            <a:r>
              <a:rPr lang="en-SG" dirty="0">
                <a:solidFill>
                  <a:srgbClr val="CCCCCC"/>
                </a:solidFill>
              </a:rPr>
              <a:t>{})</a:t>
            </a:r>
            <a:r>
              <a:rPr lang="en-SG" dirty="0"/>
              <a:t> </a:t>
            </a:r>
          </a:p>
          <a:p>
            <a:r>
              <a:rPr lang="en-SG" dirty="0">
                <a:solidFill>
                  <a:srgbClr val="CC99CD"/>
                </a:solidFill>
              </a:rPr>
              <a:t>for</a:t>
            </a:r>
            <a:r>
              <a:rPr lang="en-SG" dirty="0"/>
              <a:t> key</a:t>
            </a:r>
            <a:r>
              <a:rPr lang="en-SG" dirty="0">
                <a:solidFill>
                  <a:srgbClr val="CCCCCC"/>
                </a:solidFill>
              </a:rPr>
              <a:t>,</a:t>
            </a:r>
            <a:r>
              <a:rPr lang="en-SG" dirty="0"/>
              <a:t> value </a:t>
            </a:r>
            <a:r>
              <a:rPr lang="en-SG" dirty="0">
                <a:solidFill>
                  <a:srgbClr val="67CDCC"/>
                </a:solidFill>
              </a:rPr>
              <a:t>:=</a:t>
            </a:r>
            <a:r>
              <a:rPr lang="en-SG" dirty="0"/>
              <a:t> </a:t>
            </a:r>
            <a:r>
              <a:rPr lang="en-SG" dirty="0">
                <a:solidFill>
                  <a:srgbClr val="CC99CD"/>
                </a:solidFill>
              </a:rPr>
              <a:t>range</a:t>
            </a:r>
            <a:r>
              <a:rPr lang="en-SG" dirty="0"/>
              <a:t> </a:t>
            </a:r>
            <a:r>
              <a:rPr lang="en-SG" dirty="0" err="1"/>
              <a:t>jsnMap</a:t>
            </a:r>
            <a:r>
              <a:rPr lang="en-SG" dirty="0"/>
              <a:t> </a:t>
            </a:r>
            <a:r>
              <a:rPr lang="en-SG" dirty="0">
                <a:solidFill>
                  <a:srgbClr val="CCCCCC"/>
                </a:solidFill>
              </a:rPr>
              <a:t>{</a:t>
            </a:r>
          </a:p>
          <a:p>
            <a:r>
              <a:rPr lang="en-SG" dirty="0"/>
              <a:t>	</a:t>
            </a:r>
            <a:r>
              <a:rPr lang="en-SG" dirty="0" err="1"/>
              <a:t>fmt</a:t>
            </a:r>
            <a:r>
              <a:rPr lang="en-SG" dirty="0" err="1">
                <a:solidFill>
                  <a:srgbClr val="CCCCCC"/>
                </a:solidFill>
              </a:rPr>
              <a:t>.</a:t>
            </a:r>
            <a:r>
              <a:rPr lang="en-SG" dirty="0" err="1">
                <a:solidFill>
                  <a:srgbClr val="F08D49"/>
                </a:solidFill>
              </a:rPr>
              <a:t>Println</a:t>
            </a:r>
            <a:r>
              <a:rPr lang="en-SG" dirty="0">
                <a:solidFill>
                  <a:srgbClr val="CCCCCC"/>
                </a:solidFill>
              </a:rPr>
              <a:t>(</a:t>
            </a:r>
            <a:r>
              <a:rPr lang="en-SG" dirty="0"/>
              <a:t>key</a:t>
            </a:r>
            <a:r>
              <a:rPr lang="en-SG" dirty="0">
                <a:solidFill>
                  <a:srgbClr val="CCCCCC"/>
                </a:solidFill>
              </a:rPr>
              <a:t>,</a:t>
            </a:r>
            <a:r>
              <a:rPr lang="en-SG" dirty="0"/>
              <a:t> value</a:t>
            </a:r>
            <a:r>
              <a:rPr lang="en-SG" dirty="0">
                <a:solidFill>
                  <a:srgbClr val="CCCCCC"/>
                </a:solidFill>
              </a:rPr>
              <a:t>.(</a:t>
            </a:r>
            <a:r>
              <a:rPr lang="en-SG" dirty="0">
                <a:solidFill>
                  <a:srgbClr val="CC99CD"/>
                </a:solidFill>
              </a:rPr>
              <a:t>string</a:t>
            </a:r>
            <a:r>
              <a:rPr lang="en-SG" dirty="0">
                <a:solidFill>
                  <a:srgbClr val="CCCCCC"/>
                </a:solidFill>
              </a:rPr>
              <a:t>))</a:t>
            </a:r>
            <a:r>
              <a:rPr lang="en-SG" dirty="0"/>
              <a:t> </a:t>
            </a:r>
          </a:p>
          <a:p>
            <a:r>
              <a:rPr lang="en-SG" dirty="0">
                <a:solidFill>
                  <a:srgbClr val="CCCCCC"/>
                </a:solidFill>
              </a:rPr>
              <a:t>}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D3E62A-57CC-DF46-A21E-F0CC0D7AF048}"/>
              </a:ext>
            </a:extLst>
          </p:cNvPr>
          <p:cNvSpPr/>
          <p:nvPr/>
        </p:nvSpPr>
        <p:spPr>
          <a:xfrm>
            <a:off x="838200" y="6075144"/>
            <a:ext cx="103262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Adapted from:</a:t>
            </a:r>
            <a:endParaRPr lang="en-SG" dirty="0">
              <a:hlinkClick r:id="rId2"/>
            </a:endParaRPr>
          </a:p>
          <a:p>
            <a:r>
              <a:rPr lang="en-SG" dirty="0">
                <a:hlinkClick r:id="rId2"/>
              </a:rPr>
              <a:t>https://www.sohamkamani.com/blog/2017/10/18/parsing-json-in-golang/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7FB4D-46B0-D247-8DB7-BDFAED7BFEF0}"/>
              </a:ext>
            </a:extLst>
          </p:cNvPr>
          <p:cNvSpPr txBox="1"/>
          <p:nvPr/>
        </p:nvSpPr>
        <p:spPr>
          <a:xfrm>
            <a:off x="3948318" y="410081"/>
            <a:ext cx="4295363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5113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3DA0A-2CBF-A04C-AB2E-16FE7630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9" y="409739"/>
            <a:ext cx="6718109" cy="6196585"/>
          </a:xfrm>
        </p:spPr>
        <p:txBody>
          <a:bodyPr>
            <a:noAutofit/>
          </a:bodyPr>
          <a:lstStyle/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#include "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jsmn.h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"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#define MAX_TOKENS 128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 err="1">
                <a:latin typeface="Monaco" pitchFamily="2" charset="77"/>
              </a:rPr>
              <a:t>jsonString</a:t>
            </a:r>
            <a:r>
              <a:rPr lang="en-SG" sz="1100" dirty="0"/>
              <a:t> </a:t>
            </a:r>
            <a:r>
              <a:rPr lang="en-SG" sz="1100" dirty="0">
                <a:solidFill>
                  <a:srgbClr val="67CDCC"/>
                </a:solidFill>
              </a:rPr>
              <a:t>:=</a:t>
            </a:r>
            <a:r>
              <a:rPr lang="en-SG" sz="1100" dirty="0"/>
              <a:t> </a:t>
            </a:r>
            <a:r>
              <a:rPr lang="en-SG" sz="1100" dirty="0">
                <a:solidFill>
                  <a:srgbClr val="7EC699"/>
                </a:solidFill>
              </a:rPr>
              <a:t>“ {"ok":true,"channel":"CPV9L2VT3","ts":"1576075350.002900","message":{"bot_id":"BPVA8FQUR","type":"message","text":"hello","user":"UQ2NT009J","ts":"1576075350.002900","team":"TQ5D6U4KY","bot_profile":{"id":"BPVA8FQUR","deleted":false,"name":"Slack API Tester”…”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 err="1">
                <a:latin typeface="Monaco" pitchFamily="2" charset="77"/>
              </a:rPr>
              <a:t>jsmn_parser</a:t>
            </a:r>
            <a:r>
              <a:rPr lang="en-SG" sz="1100" dirty="0">
                <a:latin typeface="Monaco" pitchFamily="2" charset="77"/>
              </a:rPr>
              <a:t> parser;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 err="1">
                <a:latin typeface="Monaco" pitchFamily="2" charset="77"/>
              </a:rPr>
              <a:t>jsmntok_t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 err="1">
                <a:latin typeface="Monaco" pitchFamily="2" charset="77"/>
              </a:rPr>
              <a:t>currentToken</a:t>
            </a:r>
            <a:r>
              <a:rPr lang="en-SG" sz="1100" dirty="0">
                <a:latin typeface="Monaco" pitchFamily="2" charset="77"/>
              </a:rPr>
              <a:t>;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 err="1">
                <a:latin typeface="Monaco" pitchFamily="2" charset="77"/>
              </a:rPr>
              <a:t>jsmntok_t</a:t>
            </a:r>
            <a:r>
              <a:rPr lang="en-SG" sz="1100" dirty="0">
                <a:latin typeface="Monaco" pitchFamily="2" charset="77"/>
              </a:rPr>
              <a:t> tokens[MAX_TOKENS];</a:t>
            </a:r>
          </a:p>
          <a:p>
            <a:pPr marL="0" indent="0" fontAlgn="base">
              <a:spcBef>
                <a:spcPts val="600"/>
              </a:spcBef>
              <a:buNone/>
            </a:pPr>
            <a:endParaRPr lang="en-SG" sz="1100" dirty="0">
              <a:latin typeface="Monaco" pitchFamily="2" charset="77"/>
            </a:endParaRPr>
          </a:p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jsmn_init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(&amp;parser);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jsmn_parse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(&amp;parser, 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jsonString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, 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lengthOfJson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, tokens, MAX_TOKENS);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 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for(index = 0; index &lt; MAX_TOKENS; index++){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   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currentToken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 = tokens[index];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   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tokenStartPosition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 = 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currentToken.start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;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   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tokenSize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 = 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currentToken.end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 - 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tokenStartPosition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;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 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   if((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tokenSize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 &lt;= 0) || (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tokenSize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 &gt; MAX_TOKEN_KEYWORD_SIZE)){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      continue;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   }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 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   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memset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(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currentTokenString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, 0, MAX_TOKEN_KEYWORD_SIZE);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   _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fmemcpy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(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currentTokenString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, 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startOfJson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 + 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tokenStartPosition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, 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tokenSize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);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 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   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printf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("Current token %s\n", </a:t>
            </a:r>
            <a:r>
              <a:rPr lang="en-SG" sz="1100" dirty="0" err="1">
                <a:solidFill>
                  <a:srgbClr val="333333"/>
                </a:solidFill>
                <a:latin typeface="Monaco" pitchFamily="2" charset="77"/>
              </a:rPr>
              <a:t>currentTokenString</a:t>
            </a: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);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SG" sz="1100" dirty="0">
                <a:solidFill>
                  <a:srgbClr val="333333"/>
                </a:solidFill>
                <a:latin typeface="Monaco" pitchFamily="2" charset="77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4C69-5553-684C-9036-5BB08E0F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28</a:t>
            </a:fld>
            <a:endParaRPr lang="en-SG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6FAF9-5F5A-3446-B2A0-F425B8A8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23" y="101174"/>
            <a:ext cx="5018988" cy="1325563"/>
          </a:xfrm>
        </p:spPr>
        <p:txBody>
          <a:bodyPr/>
          <a:lstStyle/>
          <a:p>
            <a:r>
              <a:rPr lang="en-SG" dirty="0"/>
              <a:t>JSON Parsing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88600A-A272-D34D-A196-2B96974051D8}"/>
              </a:ext>
            </a:extLst>
          </p:cNvPr>
          <p:cNvSpPr txBox="1">
            <a:spLocks/>
          </p:cNvSpPr>
          <p:nvPr/>
        </p:nvSpPr>
        <p:spPr>
          <a:xfrm>
            <a:off x="320511" y="1426737"/>
            <a:ext cx="5736474" cy="4929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dirty="0"/>
              <a:t>Using C89-compatible JSMN library</a:t>
            </a:r>
          </a:p>
          <a:p>
            <a:r>
              <a:rPr lang="en-SG" sz="1600" dirty="0">
                <a:hlinkClick r:id="rId2"/>
              </a:rPr>
              <a:t>https://github.com/zserge/jsmn</a:t>
            </a:r>
            <a:endParaRPr lang="en-SG" sz="1600" dirty="0"/>
          </a:p>
          <a:p>
            <a:endParaRPr lang="en-SG" sz="1600" dirty="0"/>
          </a:p>
          <a:p>
            <a:r>
              <a:rPr lang="en-SG" sz="1600" dirty="0"/>
              <a:t>JSMN does not output a map to save memory</a:t>
            </a:r>
          </a:p>
          <a:p>
            <a:r>
              <a:rPr lang="en-SG" sz="1600" dirty="0"/>
              <a:t>Outputs fixed array of token structs that points to token boundaries in the original JSON</a:t>
            </a:r>
          </a:p>
          <a:p>
            <a:endParaRPr lang="en-SG" sz="1600" dirty="0"/>
          </a:p>
          <a:p>
            <a:pPr marL="0" indent="0">
              <a:buNone/>
            </a:pPr>
            <a:r>
              <a:rPr lang="en-SG" sz="1600" dirty="0"/>
              <a:t>typedef struct { </a:t>
            </a:r>
          </a:p>
          <a:p>
            <a:pPr marL="457200" lvl="1" indent="0">
              <a:buNone/>
            </a:pPr>
            <a:r>
              <a:rPr lang="en-SG" sz="1050" dirty="0" err="1"/>
              <a:t>jsmntype_t</a:t>
            </a:r>
            <a:r>
              <a:rPr lang="en-SG" sz="1050" dirty="0"/>
              <a:t> type; // Token type </a:t>
            </a:r>
          </a:p>
          <a:p>
            <a:pPr marL="457200" lvl="1" indent="0">
              <a:buNone/>
            </a:pPr>
            <a:r>
              <a:rPr lang="en-SG" sz="1050" dirty="0"/>
              <a:t>int start; // Token start position </a:t>
            </a:r>
          </a:p>
          <a:p>
            <a:pPr marL="457200" lvl="1" indent="0">
              <a:buNone/>
            </a:pPr>
            <a:r>
              <a:rPr lang="en-SG" sz="1050" dirty="0"/>
              <a:t>int end; // Token end position </a:t>
            </a:r>
          </a:p>
          <a:p>
            <a:pPr marL="457200" lvl="1" indent="0">
              <a:buNone/>
            </a:pPr>
            <a:r>
              <a:rPr lang="en-SG" sz="1050" dirty="0"/>
              <a:t>int size; // Number of child (nested) tokens </a:t>
            </a:r>
          </a:p>
          <a:p>
            <a:pPr marL="0" indent="0">
              <a:buNone/>
            </a:pPr>
            <a:r>
              <a:rPr lang="en-SG" sz="1600" dirty="0"/>
              <a:t>} </a:t>
            </a:r>
            <a:r>
              <a:rPr lang="en-SG" sz="1600" dirty="0" err="1"/>
              <a:t>jsmntok_t</a:t>
            </a:r>
            <a:r>
              <a:rPr lang="en-SG" sz="16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9528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4B92C-BF06-DD44-A521-393221F2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79375"/>
            <a:ext cx="10515600" cy="1325563"/>
          </a:xfrm>
        </p:spPr>
        <p:txBody>
          <a:bodyPr/>
          <a:lstStyle/>
          <a:p>
            <a:r>
              <a:rPr lang="en-US" dirty="0"/>
              <a:t>Parsing Json in 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BCEEF-0319-6745-850D-0D29C9CF2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568450"/>
            <a:ext cx="4641850" cy="502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{"</a:t>
            </a:r>
            <a:r>
              <a:rPr lang="en-US" sz="1400" dirty="0" err="1"/>
              <a:t>ok":true,"messages</a:t>
            </a:r>
            <a:r>
              <a:rPr lang="en-US" sz="1400" dirty="0"/>
              <a:t>":</a:t>
            </a:r>
          </a:p>
          <a:p>
            <a:pPr marL="0" indent="0">
              <a:buNone/>
            </a:pPr>
            <a:r>
              <a:rPr lang="en-US" sz="1400" dirty="0"/>
              <a:t>[{</a:t>
            </a:r>
            <a:r>
              <a:rPr lang="en-US" sz="1400" dirty="0" err="1"/>
              <a:t>type":"message","text":"hello</a:t>
            </a:r>
            <a:r>
              <a:rPr lang="en-US" sz="1400" dirty="0"/>
              <a:t> YY","user":"UQ2NT009J", </a:t>
            </a:r>
            <a:r>
              <a:rPr lang="en-US" sz="1400" dirty="0" err="1"/>
              <a:t>ts</a:t>
            </a:r>
            <a:r>
              <a:rPr lang="en-US" sz="1400" dirty="0"/>
              <a:t>":":</a:t>
            </a:r>
            <a:r>
              <a:rPr lang="en-US" sz="1400" dirty="0" err="1"/>
              <a:t>uuuu</a:t>
            </a:r>
            <a:r>
              <a:rPr lang="en-US" sz="1400" dirty="0"/>
              <a:t>","</a:t>
            </a:r>
            <a:r>
              <a:rPr lang="en-US" sz="1400" dirty="0" err="1"/>
              <a:t>team":"id</a:t>
            </a:r>
            <a:r>
              <a:rPr lang="en-US" sz="1400" dirty="0"/>
              <a:t>":…}</a:t>
            </a:r>
          </a:p>
          <a:p>
            <a:pPr marL="0" indent="0">
              <a:buNone/>
            </a:pPr>
            <a:r>
              <a:rPr lang="en-US" sz="1400" dirty="0"/>
              <a:t>{</a:t>
            </a:r>
            <a:r>
              <a:rPr lang="en-US" sz="1400" dirty="0" err="1"/>
              <a:t>type":"message","text":“Hi</a:t>
            </a:r>
            <a:r>
              <a:rPr lang="en-US" sz="1400" dirty="0"/>
              <a:t> </a:t>
            </a:r>
            <a:r>
              <a:rPr lang="en-US" sz="1400" dirty="0" err="1"/>
              <a:t>KM","user":“YYYYYYYYYY</a:t>
            </a:r>
            <a:r>
              <a:rPr lang="en-US" sz="1400" dirty="0"/>
              <a:t>", </a:t>
            </a:r>
            <a:r>
              <a:rPr lang="en-US" sz="1400" dirty="0" err="1"/>
              <a:t>ts</a:t>
            </a:r>
            <a:r>
              <a:rPr lang="en-US" sz="1400" dirty="0"/>
              <a:t>":":</a:t>
            </a:r>
            <a:r>
              <a:rPr lang="en-US" sz="1400" dirty="0" err="1"/>
              <a:t>uuuu</a:t>
            </a:r>
            <a:r>
              <a:rPr lang="en-US" sz="1400" dirty="0"/>
              <a:t>","</a:t>
            </a:r>
            <a:r>
              <a:rPr lang="en-US" sz="1400" dirty="0" err="1"/>
              <a:t>team":"id</a:t>
            </a:r>
            <a:r>
              <a:rPr lang="en-US" sz="1400" dirty="0"/>
              <a:t>":…}</a:t>
            </a:r>
          </a:p>
          <a:p>
            <a:pPr marL="0" indent="0">
              <a:buNone/>
            </a:pPr>
            <a:r>
              <a:rPr lang="en-US" sz="1400" dirty="0"/>
              <a:t>{</a:t>
            </a:r>
            <a:r>
              <a:rPr lang="en-US" sz="1400" dirty="0" err="1"/>
              <a:t>type":"message","text":“how</a:t>
            </a:r>
            <a:r>
              <a:rPr lang="en-US" sz="1400" dirty="0"/>
              <a:t> are you","user":"UQ2NT009J”, </a:t>
            </a:r>
            <a:r>
              <a:rPr lang="en-US" sz="1400" dirty="0" err="1"/>
              <a:t>ts</a:t>
            </a:r>
            <a:r>
              <a:rPr lang="en-US" sz="1400" dirty="0"/>
              <a:t>":":</a:t>
            </a:r>
            <a:r>
              <a:rPr lang="en-US" sz="1400" dirty="0" err="1"/>
              <a:t>uuuu</a:t>
            </a:r>
            <a:r>
              <a:rPr lang="en-US" sz="1400" dirty="0"/>
              <a:t>","</a:t>
            </a:r>
            <a:r>
              <a:rPr lang="en-US" sz="1400" dirty="0" err="1"/>
              <a:t>team":"id</a:t>
            </a:r>
            <a:r>
              <a:rPr lang="en-US" sz="1400" dirty="0"/>
              <a:t>":…}</a:t>
            </a:r>
          </a:p>
          <a:p>
            <a:pPr marL="0" indent="0">
              <a:buNone/>
            </a:pPr>
            <a:r>
              <a:rPr lang="en-US" sz="1400" dirty="0"/>
              <a:t>{</a:t>
            </a:r>
            <a:r>
              <a:rPr lang="en-US" sz="1400" dirty="0" err="1"/>
              <a:t>type":"message","text":“I’m</a:t>
            </a:r>
            <a:r>
              <a:rPr lang="en-US" sz="1400" dirty="0"/>
              <a:t> </a:t>
            </a:r>
            <a:r>
              <a:rPr lang="en-US" sz="1400" dirty="0" err="1"/>
              <a:t>fine","user":“YYYYYYYYYY</a:t>
            </a:r>
            <a:r>
              <a:rPr lang="en-US" sz="1400" dirty="0"/>
              <a:t>", </a:t>
            </a:r>
            <a:r>
              <a:rPr lang="en-US" sz="1400" dirty="0" err="1"/>
              <a:t>ts</a:t>
            </a:r>
            <a:r>
              <a:rPr lang="en-US" sz="1400" dirty="0"/>
              <a:t>":":</a:t>
            </a:r>
            <a:r>
              <a:rPr lang="en-US" sz="1400" dirty="0" err="1"/>
              <a:t>uuuu</a:t>
            </a:r>
            <a:r>
              <a:rPr lang="en-US" sz="1400" dirty="0"/>
              <a:t>","</a:t>
            </a:r>
            <a:r>
              <a:rPr lang="en-US" sz="1400" dirty="0" err="1"/>
              <a:t>team":"id</a:t>
            </a:r>
            <a:r>
              <a:rPr lang="en-US" sz="1400" dirty="0"/>
              <a:t>":…}</a:t>
            </a:r>
          </a:p>
          <a:p>
            <a:pPr marL="0" indent="0">
              <a:buNone/>
            </a:pPr>
            <a:r>
              <a:rPr lang="en-US" sz="1400" dirty="0"/>
              <a:t>…]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}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GET https://</a:t>
            </a:r>
            <a:r>
              <a:rPr lang="en-US" sz="1400" dirty="0" err="1"/>
              <a:t>slack.com</a:t>
            </a:r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</a:t>
            </a:r>
            <a:r>
              <a:rPr lang="en-US" sz="1400" dirty="0" err="1"/>
              <a:t>conversations.history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62CA6-AA79-364C-8AFD-6EDD0837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9339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2A429-C08F-40F9-8E03-BC601F39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3</a:t>
            </a:fld>
            <a:endParaRPr lang="en-S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9190E1-5394-431A-AD63-1EF561F59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2180" y="319088"/>
            <a:ext cx="3852682" cy="1390442"/>
          </a:xfrm>
          <a:prstGeom prst="rect">
            <a:avLst/>
          </a:prstGeom>
        </p:spPr>
      </p:pic>
      <p:pic>
        <p:nvPicPr>
          <p:cNvPr id="12" name="Picture 11" descr="A picture containing person, man, looking, photo&#10;&#10;Description automatically generated">
            <a:extLst>
              <a:ext uri="{FF2B5EF4-FFF2-40B4-BE49-F238E27FC236}">
                <a16:creationId xmlns:a16="http://schemas.microsoft.com/office/drawing/2014/main" id="{815666C0-E0D4-412F-967E-A39B2946C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086" y="1920529"/>
            <a:ext cx="4326834" cy="43268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EB4927-06BE-4AA8-97C3-6A75DFD005C2}"/>
              </a:ext>
            </a:extLst>
          </p:cNvPr>
          <p:cNvSpPr txBox="1"/>
          <p:nvPr/>
        </p:nvSpPr>
        <p:spPr>
          <a:xfrm>
            <a:off x="8377329" y="6277302"/>
            <a:ext cx="202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@</a:t>
            </a:r>
            <a:r>
              <a:rPr lang="en-SG" sz="2800" dirty="0" err="1"/>
              <a:t>subhransu</a:t>
            </a:r>
            <a:endParaRPr lang="en-SG" sz="2800" dirty="0"/>
          </a:p>
        </p:txBody>
      </p:sp>
      <p:pic>
        <p:nvPicPr>
          <p:cNvPr id="3" name="Picture 2" descr="A picture containing black, sitting, table&#10;&#10;Description automatically generated">
            <a:extLst>
              <a:ext uri="{FF2B5EF4-FFF2-40B4-BE49-F238E27FC236}">
                <a16:creationId xmlns:a16="http://schemas.microsoft.com/office/drawing/2014/main" id="{BC42FD8B-4B07-41D2-9ABD-671D57AA3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6" y="1920529"/>
            <a:ext cx="4407710" cy="432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59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4B92C-BF06-DD44-A521-393221F2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79375"/>
            <a:ext cx="10515600" cy="1325563"/>
          </a:xfrm>
        </p:spPr>
        <p:txBody>
          <a:bodyPr/>
          <a:lstStyle/>
          <a:p>
            <a:r>
              <a:rPr lang="en-US" dirty="0"/>
              <a:t>Parsing Json in 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BCEEF-0319-6745-850D-0D29C9CF2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568450"/>
            <a:ext cx="4641850" cy="502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{"</a:t>
            </a:r>
            <a:r>
              <a:rPr lang="en-US" sz="1400" dirty="0" err="1"/>
              <a:t>ok":true,"messages</a:t>
            </a:r>
            <a:r>
              <a:rPr lang="en-US" sz="1400" dirty="0"/>
              <a:t>":</a:t>
            </a:r>
          </a:p>
          <a:p>
            <a:pPr marL="0" indent="0">
              <a:buNone/>
            </a:pPr>
            <a:r>
              <a:rPr lang="en-US" sz="1400" dirty="0"/>
              <a:t>[{</a:t>
            </a:r>
            <a:r>
              <a:rPr lang="en-US" sz="1400" dirty="0" err="1"/>
              <a:t>type":"message",</a:t>
            </a:r>
            <a:r>
              <a:rPr lang="en-US" sz="1400" dirty="0" err="1">
                <a:solidFill>
                  <a:srgbClr val="FF0000"/>
                </a:solidFill>
              </a:rPr>
              <a:t>"text"</a:t>
            </a:r>
            <a:r>
              <a:rPr lang="en-US" sz="1400" dirty="0" err="1"/>
              <a:t>:"hello</a:t>
            </a:r>
            <a:r>
              <a:rPr lang="en-US" sz="1400" dirty="0"/>
              <a:t> YY","user":"UQ2NT009J", </a:t>
            </a:r>
            <a:r>
              <a:rPr lang="en-US" sz="1400" dirty="0" err="1"/>
              <a:t>ts</a:t>
            </a:r>
            <a:r>
              <a:rPr lang="en-US" sz="1400" dirty="0"/>
              <a:t>":":</a:t>
            </a:r>
            <a:r>
              <a:rPr lang="en-US" sz="1400" dirty="0" err="1"/>
              <a:t>uuuu</a:t>
            </a:r>
            <a:r>
              <a:rPr lang="en-US" sz="1400" dirty="0"/>
              <a:t>","</a:t>
            </a:r>
            <a:r>
              <a:rPr lang="en-US" sz="1400" dirty="0" err="1"/>
              <a:t>team":"id</a:t>
            </a:r>
            <a:r>
              <a:rPr lang="en-US" sz="1400" dirty="0"/>
              <a:t>":…}</a:t>
            </a:r>
          </a:p>
          <a:p>
            <a:pPr marL="0" indent="0">
              <a:buNone/>
            </a:pPr>
            <a:r>
              <a:rPr lang="en-US" sz="1400" dirty="0"/>
              <a:t>{</a:t>
            </a:r>
            <a:r>
              <a:rPr lang="en-US" sz="1400" dirty="0" err="1"/>
              <a:t>type":"message","text":“Hi</a:t>
            </a:r>
            <a:r>
              <a:rPr lang="en-US" sz="1400" dirty="0"/>
              <a:t> </a:t>
            </a:r>
            <a:r>
              <a:rPr lang="en-US" sz="1400" dirty="0" err="1"/>
              <a:t>KM","user":“YYYYYYYYYY</a:t>
            </a:r>
            <a:r>
              <a:rPr lang="en-US" sz="1400" dirty="0"/>
              <a:t>", </a:t>
            </a:r>
            <a:r>
              <a:rPr lang="en-US" sz="1400" dirty="0" err="1"/>
              <a:t>ts</a:t>
            </a:r>
            <a:r>
              <a:rPr lang="en-US" sz="1400" dirty="0"/>
              <a:t>":":</a:t>
            </a:r>
            <a:r>
              <a:rPr lang="en-US" sz="1400" dirty="0" err="1"/>
              <a:t>uuuu</a:t>
            </a:r>
            <a:r>
              <a:rPr lang="en-US" sz="1400" dirty="0"/>
              <a:t>","</a:t>
            </a:r>
            <a:r>
              <a:rPr lang="en-US" sz="1400" dirty="0" err="1"/>
              <a:t>team":"id</a:t>
            </a:r>
            <a:r>
              <a:rPr lang="en-US" sz="1400" dirty="0"/>
              <a:t>":…}</a:t>
            </a:r>
          </a:p>
          <a:p>
            <a:pPr marL="0" indent="0">
              <a:buNone/>
            </a:pPr>
            <a:r>
              <a:rPr lang="en-US" sz="1400" dirty="0"/>
              <a:t>{</a:t>
            </a:r>
            <a:r>
              <a:rPr lang="en-US" sz="1400" dirty="0" err="1"/>
              <a:t>type":"message","text":“how</a:t>
            </a:r>
            <a:r>
              <a:rPr lang="en-US" sz="1400" dirty="0"/>
              <a:t> are you","user":"UQ2NT009J”, </a:t>
            </a:r>
            <a:r>
              <a:rPr lang="en-US" sz="1400" dirty="0" err="1"/>
              <a:t>ts</a:t>
            </a:r>
            <a:r>
              <a:rPr lang="en-US" sz="1400" dirty="0"/>
              <a:t>":":</a:t>
            </a:r>
            <a:r>
              <a:rPr lang="en-US" sz="1400" dirty="0" err="1"/>
              <a:t>uuuu</a:t>
            </a:r>
            <a:r>
              <a:rPr lang="en-US" sz="1400" dirty="0"/>
              <a:t>","</a:t>
            </a:r>
            <a:r>
              <a:rPr lang="en-US" sz="1400" dirty="0" err="1"/>
              <a:t>team":"id</a:t>
            </a:r>
            <a:r>
              <a:rPr lang="en-US" sz="1400" dirty="0"/>
              <a:t>":…}</a:t>
            </a:r>
          </a:p>
          <a:p>
            <a:pPr marL="0" indent="0">
              <a:buNone/>
            </a:pPr>
            <a:r>
              <a:rPr lang="en-US" sz="1400" dirty="0"/>
              <a:t>{</a:t>
            </a:r>
            <a:r>
              <a:rPr lang="en-US" sz="1400" dirty="0" err="1"/>
              <a:t>type":"message","text":“I’m</a:t>
            </a:r>
            <a:r>
              <a:rPr lang="en-US" sz="1400" dirty="0"/>
              <a:t> </a:t>
            </a:r>
            <a:r>
              <a:rPr lang="en-US" sz="1400" dirty="0" err="1"/>
              <a:t>fine","user":“YYYYYYYYYY</a:t>
            </a:r>
            <a:r>
              <a:rPr lang="en-US" sz="1400" dirty="0"/>
              <a:t>", </a:t>
            </a:r>
            <a:r>
              <a:rPr lang="en-US" sz="1400" dirty="0" err="1"/>
              <a:t>ts</a:t>
            </a:r>
            <a:r>
              <a:rPr lang="en-US" sz="1400" dirty="0"/>
              <a:t>":":</a:t>
            </a:r>
            <a:r>
              <a:rPr lang="en-US" sz="1400" dirty="0" err="1"/>
              <a:t>uuuu</a:t>
            </a:r>
            <a:r>
              <a:rPr lang="en-US" sz="1400" dirty="0"/>
              <a:t>","</a:t>
            </a:r>
            <a:r>
              <a:rPr lang="en-US" sz="1400" dirty="0" err="1"/>
              <a:t>team":"id</a:t>
            </a:r>
            <a:r>
              <a:rPr lang="en-US" sz="1400" dirty="0"/>
              <a:t>":…}</a:t>
            </a:r>
          </a:p>
          <a:p>
            <a:pPr marL="0" indent="0">
              <a:buNone/>
            </a:pPr>
            <a:r>
              <a:rPr lang="en-US" sz="1400" dirty="0"/>
              <a:t>…]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}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GET https://</a:t>
            </a:r>
            <a:r>
              <a:rPr lang="en-US" sz="1400" dirty="0" err="1"/>
              <a:t>slack.com</a:t>
            </a:r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</a:t>
            </a:r>
            <a:r>
              <a:rPr lang="en-US" sz="1400" dirty="0" err="1"/>
              <a:t>conversations.history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62CA6-AA79-364C-8AFD-6EDD0837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30</a:t>
            </a:fld>
            <a:endParaRPr lang="en-SG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251E1B6D-E56B-904D-992A-17FAD746A447}"/>
              </a:ext>
            </a:extLst>
          </p:cNvPr>
          <p:cNvSpPr txBox="1">
            <a:spLocks/>
          </p:cNvSpPr>
          <p:nvPr/>
        </p:nvSpPr>
        <p:spPr>
          <a:xfrm>
            <a:off x="5580528" y="1825625"/>
            <a:ext cx="66114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fontAlgn="base">
              <a:buFont typeface="Arial" panose="020B0604020202020204" pitchFamily="34" charset="0"/>
              <a:buAutoNum type="arabicPeriod"/>
            </a:pPr>
            <a:r>
              <a:rPr lang="en-SG" sz="1600" dirty="0">
                <a:solidFill>
                  <a:srgbClr val="FF0000"/>
                </a:solidFill>
              </a:rPr>
              <a:t>Use C function </a:t>
            </a:r>
            <a:r>
              <a:rPr lang="en-SG" sz="1600" dirty="0" err="1">
                <a:solidFill>
                  <a:srgbClr val="FF0000"/>
                </a:solidFill>
              </a:rPr>
              <a:t>strstr</a:t>
            </a:r>
            <a:r>
              <a:rPr lang="en-SG" sz="1600" dirty="0">
                <a:solidFill>
                  <a:srgbClr val="FF0000"/>
                </a:solidFill>
              </a:rPr>
              <a:t> to look for “text”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06646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4B92C-BF06-DD44-A521-393221F2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79375"/>
            <a:ext cx="10515600" cy="1325563"/>
          </a:xfrm>
        </p:spPr>
        <p:txBody>
          <a:bodyPr/>
          <a:lstStyle/>
          <a:p>
            <a:r>
              <a:rPr lang="en-US" dirty="0"/>
              <a:t>Parsing Json in 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BCEEF-0319-6745-850D-0D29C9CF2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568450"/>
            <a:ext cx="4641850" cy="502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{"</a:t>
            </a:r>
            <a:r>
              <a:rPr lang="en-US" sz="1400" dirty="0" err="1"/>
              <a:t>ok":true,"messages</a:t>
            </a:r>
            <a:r>
              <a:rPr lang="en-US" sz="1400" dirty="0"/>
              <a:t>":</a:t>
            </a:r>
          </a:p>
          <a:p>
            <a:pPr marL="0" indent="0">
              <a:buNone/>
            </a:pPr>
            <a:r>
              <a:rPr lang="en-US" sz="1400" dirty="0"/>
              <a:t>[{</a:t>
            </a:r>
            <a:r>
              <a:rPr lang="en-US" sz="1400" dirty="0" err="1"/>
              <a:t>type":"message",</a:t>
            </a:r>
            <a:r>
              <a:rPr lang="en-US" sz="1400" dirty="0" err="1">
                <a:solidFill>
                  <a:srgbClr val="FF0000"/>
                </a:solidFill>
              </a:rPr>
              <a:t>"text"</a:t>
            </a:r>
            <a:r>
              <a:rPr lang="en-US" sz="1400" dirty="0" err="1"/>
              <a:t>:"hello</a:t>
            </a:r>
            <a:r>
              <a:rPr lang="en-US" sz="1400" dirty="0"/>
              <a:t> YY",</a:t>
            </a:r>
            <a:r>
              <a:rPr lang="en-US" sz="1400" dirty="0">
                <a:solidFill>
                  <a:srgbClr val="FF0000"/>
                </a:solidFill>
              </a:rPr>
              <a:t>"user"</a:t>
            </a:r>
            <a:r>
              <a:rPr lang="en-US" sz="1400" dirty="0"/>
              <a:t>:"UQ2NT009J", </a:t>
            </a:r>
            <a:r>
              <a:rPr lang="en-US" sz="1400" dirty="0" err="1"/>
              <a:t>ts</a:t>
            </a:r>
            <a:r>
              <a:rPr lang="en-US" sz="1400" dirty="0"/>
              <a:t>":":</a:t>
            </a:r>
            <a:r>
              <a:rPr lang="en-US" sz="1400" dirty="0" err="1"/>
              <a:t>uuuu</a:t>
            </a:r>
            <a:r>
              <a:rPr lang="en-US" sz="1400" dirty="0"/>
              <a:t>","</a:t>
            </a:r>
            <a:r>
              <a:rPr lang="en-US" sz="1400" dirty="0" err="1"/>
              <a:t>team":"id</a:t>
            </a:r>
            <a:r>
              <a:rPr lang="en-US" sz="1400" dirty="0"/>
              <a:t>":…}</a:t>
            </a:r>
          </a:p>
          <a:p>
            <a:pPr marL="0" indent="0">
              <a:buNone/>
            </a:pPr>
            <a:r>
              <a:rPr lang="en-US" sz="1400" dirty="0"/>
              <a:t>{</a:t>
            </a:r>
            <a:r>
              <a:rPr lang="en-US" sz="1400" dirty="0" err="1"/>
              <a:t>type":"message","text":“Hi</a:t>
            </a:r>
            <a:r>
              <a:rPr lang="en-US" sz="1400" dirty="0"/>
              <a:t> </a:t>
            </a:r>
            <a:r>
              <a:rPr lang="en-US" sz="1400" dirty="0" err="1"/>
              <a:t>KM","user":“YYYYYYYYYY</a:t>
            </a:r>
            <a:r>
              <a:rPr lang="en-US" sz="1400" dirty="0"/>
              <a:t>", </a:t>
            </a:r>
            <a:r>
              <a:rPr lang="en-US" sz="1400" dirty="0" err="1"/>
              <a:t>ts</a:t>
            </a:r>
            <a:r>
              <a:rPr lang="en-US" sz="1400" dirty="0"/>
              <a:t>":":</a:t>
            </a:r>
            <a:r>
              <a:rPr lang="en-US" sz="1400" dirty="0" err="1"/>
              <a:t>uuuu</a:t>
            </a:r>
            <a:r>
              <a:rPr lang="en-US" sz="1400" dirty="0"/>
              <a:t>","</a:t>
            </a:r>
            <a:r>
              <a:rPr lang="en-US" sz="1400" dirty="0" err="1"/>
              <a:t>team":"id</a:t>
            </a:r>
            <a:r>
              <a:rPr lang="en-US" sz="1400" dirty="0"/>
              <a:t>":…}</a:t>
            </a:r>
          </a:p>
          <a:p>
            <a:pPr marL="0" indent="0">
              <a:buNone/>
            </a:pPr>
            <a:r>
              <a:rPr lang="en-US" sz="1400" dirty="0"/>
              <a:t>{</a:t>
            </a:r>
            <a:r>
              <a:rPr lang="en-US" sz="1400" dirty="0" err="1"/>
              <a:t>type":"message","text":“how</a:t>
            </a:r>
            <a:r>
              <a:rPr lang="en-US" sz="1400" dirty="0"/>
              <a:t> are you","user":"UQ2NT009J”, </a:t>
            </a:r>
            <a:r>
              <a:rPr lang="en-US" sz="1400" dirty="0" err="1"/>
              <a:t>ts</a:t>
            </a:r>
            <a:r>
              <a:rPr lang="en-US" sz="1400" dirty="0"/>
              <a:t>":":</a:t>
            </a:r>
            <a:r>
              <a:rPr lang="en-US" sz="1400" dirty="0" err="1"/>
              <a:t>uuuu</a:t>
            </a:r>
            <a:r>
              <a:rPr lang="en-US" sz="1400" dirty="0"/>
              <a:t>","</a:t>
            </a:r>
            <a:r>
              <a:rPr lang="en-US" sz="1400" dirty="0" err="1"/>
              <a:t>team":"id</a:t>
            </a:r>
            <a:r>
              <a:rPr lang="en-US" sz="1400" dirty="0"/>
              <a:t>":…}</a:t>
            </a:r>
          </a:p>
          <a:p>
            <a:pPr marL="0" indent="0">
              <a:buNone/>
            </a:pPr>
            <a:r>
              <a:rPr lang="en-US" sz="1400" dirty="0"/>
              <a:t>{</a:t>
            </a:r>
            <a:r>
              <a:rPr lang="en-US" sz="1400" dirty="0" err="1"/>
              <a:t>type":"message","text":“I’m</a:t>
            </a:r>
            <a:r>
              <a:rPr lang="en-US" sz="1400" dirty="0"/>
              <a:t> </a:t>
            </a:r>
            <a:r>
              <a:rPr lang="en-US" sz="1400" dirty="0" err="1"/>
              <a:t>fine","user":“YYYYYYYYYY</a:t>
            </a:r>
            <a:r>
              <a:rPr lang="en-US" sz="1400" dirty="0"/>
              <a:t>", </a:t>
            </a:r>
            <a:r>
              <a:rPr lang="en-US" sz="1400" dirty="0" err="1"/>
              <a:t>ts</a:t>
            </a:r>
            <a:r>
              <a:rPr lang="en-US" sz="1400" dirty="0"/>
              <a:t>":":</a:t>
            </a:r>
            <a:r>
              <a:rPr lang="en-US" sz="1400" dirty="0" err="1"/>
              <a:t>uuuu</a:t>
            </a:r>
            <a:r>
              <a:rPr lang="en-US" sz="1400" dirty="0"/>
              <a:t>","</a:t>
            </a:r>
            <a:r>
              <a:rPr lang="en-US" sz="1400" dirty="0" err="1"/>
              <a:t>team":"id</a:t>
            </a:r>
            <a:r>
              <a:rPr lang="en-US" sz="1400" dirty="0"/>
              <a:t>":…}</a:t>
            </a:r>
          </a:p>
          <a:p>
            <a:pPr marL="0" indent="0">
              <a:buNone/>
            </a:pPr>
            <a:r>
              <a:rPr lang="en-US" sz="1400" dirty="0"/>
              <a:t>…]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}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GET https://</a:t>
            </a:r>
            <a:r>
              <a:rPr lang="en-US" sz="1400" dirty="0" err="1"/>
              <a:t>slack.com</a:t>
            </a:r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</a:t>
            </a:r>
            <a:r>
              <a:rPr lang="en-US" sz="1400" dirty="0" err="1"/>
              <a:t>conversations.history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62CA6-AA79-364C-8AFD-6EDD0837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31</a:t>
            </a:fld>
            <a:endParaRPr lang="en-SG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251E1B6D-E56B-904D-992A-17FAD746A447}"/>
              </a:ext>
            </a:extLst>
          </p:cNvPr>
          <p:cNvSpPr txBox="1">
            <a:spLocks/>
          </p:cNvSpPr>
          <p:nvPr/>
        </p:nvSpPr>
        <p:spPr>
          <a:xfrm>
            <a:off x="5580528" y="1825625"/>
            <a:ext cx="66114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fontAlgn="base">
              <a:buFont typeface="Arial" panose="020B0604020202020204" pitchFamily="34" charset="0"/>
              <a:buAutoNum type="arabicPeriod"/>
            </a:pPr>
            <a:r>
              <a:rPr lang="en-SG" sz="1600" dirty="0">
                <a:solidFill>
                  <a:srgbClr val="FF0000"/>
                </a:solidFill>
              </a:rPr>
              <a:t>Use C function </a:t>
            </a:r>
            <a:r>
              <a:rPr lang="en-SG" sz="1600" dirty="0" err="1">
                <a:solidFill>
                  <a:srgbClr val="FF0000"/>
                </a:solidFill>
              </a:rPr>
              <a:t>strstr</a:t>
            </a:r>
            <a:r>
              <a:rPr lang="en-SG" sz="1600" dirty="0">
                <a:solidFill>
                  <a:srgbClr val="FF0000"/>
                </a:solidFill>
              </a:rPr>
              <a:t> to look for “text”</a:t>
            </a:r>
          </a:p>
          <a:p>
            <a:pPr marL="514350" indent="-514350" fontAlgn="base">
              <a:buFont typeface="Arial" panose="020B0604020202020204" pitchFamily="34" charset="0"/>
              <a:buAutoNum type="arabicPeriod"/>
            </a:pPr>
            <a:r>
              <a:rPr lang="en-SG" sz="1600" dirty="0">
                <a:solidFill>
                  <a:srgbClr val="FF0000"/>
                </a:solidFill>
              </a:rPr>
              <a:t>Ask JSMN to process 4 tokens then verify 2 tokens later is “user”</a:t>
            </a:r>
          </a:p>
          <a:p>
            <a:pPr marL="514350" indent="-514350" fontAlgn="base">
              <a:buFont typeface="Arial" panose="020B0604020202020204" pitchFamily="34" charset="0"/>
              <a:buAutoNum type="arabicPeriod"/>
            </a:pPr>
            <a:endParaRPr lang="en-SG" sz="1600" dirty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131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4B92C-BF06-DD44-A521-393221F2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79375"/>
            <a:ext cx="10515600" cy="1325563"/>
          </a:xfrm>
        </p:spPr>
        <p:txBody>
          <a:bodyPr/>
          <a:lstStyle/>
          <a:p>
            <a:r>
              <a:rPr lang="en-US" dirty="0"/>
              <a:t>Parsing Json in 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BCEEF-0319-6745-850D-0D29C9CF2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568450"/>
            <a:ext cx="4641850" cy="502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{"</a:t>
            </a:r>
            <a:r>
              <a:rPr lang="en-US" sz="1400" dirty="0" err="1"/>
              <a:t>ok":true,"messages</a:t>
            </a:r>
            <a:r>
              <a:rPr lang="en-US" sz="1400" dirty="0"/>
              <a:t>":</a:t>
            </a:r>
          </a:p>
          <a:p>
            <a:pPr marL="0" indent="0">
              <a:buNone/>
            </a:pPr>
            <a:r>
              <a:rPr lang="en-US" sz="1400" dirty="0"/>
              <a:t>[{</a:t>
            </a:r>
            <a:r>
              <a:rPr lang="en-US" sz="1400" dirty="0" err="1"/>
              <a:t>type":"message",</a:t>
            </a:r>
            <a:r>
              <a:rPr lang="en-US" sz="1400" dirty="0" err="1">
                <a:solidFill>
                  <a:srgbClr val="FF0000"/>
                </a:solidFill>
              </a:rPr>
              <a:t>"text":</a:t>
            </a:r>
            <a:r>
              <a:rPr lang="en-US" sz="1400" dirty="0" err="1">
                <a:solidFill>
                  <a:srgbClr val="00B050"/>
                </a:solidFill>
              </a:rPr>
              <a:t>"hello</a:t>
            </a:r>
            <a:r>
              <a:rPr lang="en-US" sz="1400" dirty="0">
                <a:solidFill>
                  <a:srgbClr val="00B050"/>
                </a:solidFill>
              </a:rPr>
              <a:t> YY"</a:t>
            </a:r>
            <a:r>
              <a:rPr lang="en-US" sz="1400" dirty="0">
                <a:solidFill>
                  <a:srgbClr val="FF0000"/>
                </a:solidFill>
              </a:rPr>
              <a:t>,"user":</a:t>
            </a:r>
            <a:r>
              <a:rPr lang="en-US" sz="1400" dirty="0">
                <a:solidFill>
                  <a:srgbClr val="00B050"/>
                </a:solidFill>
              </a:rPr>
              <a:t>"UQ2NT009J"</a:t>
            </a:r>
            <a:r>
              <a:rPr lang="en-US" sz="1400" dirty="0"/>
              <a:t>, </a:t>
            </a:r>
            <a:r>
              <a:rPr lang="en-US" sz="1400" dirty="0" err="1"/>
              <a:t>ts</a:t>
            </a:r>
            <a:r>
              <a:rPr lang="en-US" sz="1400" dirty="0"/>
              <a:t>":":</a:t>
            </a:r>
            <a:r>
              <a:rPr lang="en-US" sz="1400" dirty="0" err="1"/>
              <a:t>uuuu</a:t>
            </a:r>
            <a:r>
              <a:rPr lang="en-US" sz="1400" dirty="0"/>
              <a:t>","</a:t>
            </a:r>
            <a:r>
              <a:rPr lang="en-US" sz="1400" dirty="0" err="1"/>
              <a:t>team":"id</a:t>
            </a:r>
            <a:r>
              <a:rPr lang="en-US" sz="1400" dirty="0"/>
              <a:t>":…}</a:t>
            </a:r>
          </a:p>
          <a:p>
            <a:pPr marL="0" indent="0">
              <a:buNone/>
            </a:pPr>
            <a:r>
              <a:rPr lang="en-US" sz="1400" dirty="0"/>
              <a:t>{</a:t>
            </a:r>
            <a:r>
              <a:rPr lang="en-US" sz="1400" dirty="0" err="1"/>
              <a:t>type":"message","text":“Hi</a:t>
            </a:r>
            <a:r>
              <a:rPr lang="en-US" sz="1400" dirty="0"/>
              <a:t> </a:t>
            </a:r>
            <a:r>
              <a:rPr lang="en-US" sz="1400" dirty="0" err="1"/>
              <a:t>KM","user":“YYYYYYYYYY</a:t>
            </a:r>
            <a:r>
              <a:rPr lang="en-US" sz="1400" dirty="0"/>
              <a:t>", </a:t>
            </a:r>
            <a:r>
              <a:rPr lang="en-US" sz="1400" dirty="0" err="1"/>
              <a:t>ts</a:t>
            </a:r>
            <a:r>
              <a:rPr lang="en-US" sz="1400" dirty="0"/>
              <a:t>":":</a:t>
            </a:r>
            <a:r>
              <a:rPr lang="en-US" sz="1400" dirty="0" err="1"/>
              <a:t>uuuu</a:t>
            </a:r>
            <a:r>
              <a:rPr lang="en-US" sz="1400" dirty="0"/>
              <a:t>","</a:t>
            </a:r>
            <a:r>
              <a:rPr lang="en-US" sz="1400" dirty="0" err="1"/>
              <a:t>team":"id</a:t>
            </a:r>
            <a:r>
              <a:rPr lang="en-US" sz="1400" dirty="0"/>
              <a:t>":…}</a:t>
            </a:r>
          </a:p>
          <a:p>
            <a:pPr marL="0" indent="0">
              <a:buNone/>
            </a:pPr>
            <a:r>
              <a:rPr lang="en-US" sz="1400" dirty="0"/>
              <a:t>{</a:t>
            </a:r>
            <a:r>
              <a:rPr lang="en-US" sz="1400" dirty="0" err="1"/>
              <a:t>type":"message","text":“how</a:t>
            </a:r>
            <a:r>
              <a:rPr lang="en-US" sz="1400" dirty="0"/>
              <a:t> are you","user":"UQ2NT009J”, </a:t>
            </a:r>
            <a:r>
              <a:rPr lang="en-US" sz="1400" dirty="0" err="1"/>
              <a:t>ts</a:t>
            </a:r>
            <a:r>
              <a:rPr lang="en-US" sz="1400" dirty="0"/>
              <a:t>":":</a:t>
            </a:r>
            <a:r>
              <a:rPr lang="en-US" sz="1400" dirty="0" err="1"/>
              <a:t>uuuu</a:t>
            </a:r>
            <a:r>
              <a:rPr lang="en-US" sz="1400" dirty="0"/>
              <a:t>","</a:t>
            </a:r>
            <a:r>
              <a:rPr lang="en-US" sz="1400" dirty="0" err="1"/>
              <a:t>team":"id</a:t>
            </a:r>
            <a:r>
              <a:rPr lang="en-US" sz="1400" dirty="0"/>
              <a:t>":…}</a:t>
            </a:r>
          </a:p>
          <a:p>
            <a:pPr marL="0" indent="0">
              <a:buNone/>
            </a:pPr>
            <a:r>
              <a:rPr lang="en-US" sz="1400" dirty="0"/>
              <a:t>{</a:t>
            </a:r>
            <a:r>
              <a:rPr lang="en-US" sz="1400" dirty="0" err="1"/>
              <a:t>type":"message","text":“I’m</a:t>
            </a:r>
            <a:r>
              <a:rPr lang="en-US" sz="1400" dirty="0"/>
              <a:t> </a:t>
            </a:r>
            <a:r>
              <a:rPr lang="en-US" sz="1400" dirty="0" err="1"/>
              <a:t>fine","user":“YYYYYYYYYY</a:t>
            </a:r>
            <a:r>
              <a:rPr lang="en-US" sz="1400" dirty="0"/>
              <a:t>", </a:t>
            </a:r>
            <a:r>
              <a:rPr lang="en-US" sz="1400" dirty="0" err="1"/>
              <a:t>ts</a:t>
            </a:r>
            <a:r>
              <a:rPr lang="en-US" sz="1400" dirty="0"/>
              <a:t>":":</a:t>
            </a:r>
            <a:r>
              <a:rPr lang="en-US" sz="1400" dirty="0" err="1"/>
              <a:t>uuuu</a:t>
            </a:r>
            <a:r>
              <a:rPr lang="en-US" sz="1400" dirty="0"/>
              <a:t>","</a:t>
            </a:r>
            <a:r>
              <a:rPr lang="en-US" sz="1400" dirty="0" err="1"/>
              <a:t>team":"id</a:t>
            </a:r>
            <a:r>
              <a:rPr lang="en-US" sz="1400" dirty="0"/>
              <a:t>":…}</a:t>
            </a:r>
          </a:p>
          <a:p>
            <a:pPr marL="0" indent="0">
              <a:buNone/>
            </a:pPr>
            <a:r>
              <a:rPr lang="en-US" sz="1400" dirty="0"/>
              <a:t>…]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}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GET https://</a:t>
            </a:r>
            <a:r>
              <a:rPr lang="en-US" sz="1400" dirty="0" err="1"/>
              <a:t>slack.com</a:t>
            </a:r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</a:t>
            </a:r>
            <a:r>
              <a:rPr lang="en-US" sz="1400" dirty="0" err="1"/>
              <a:t>conversations.history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62CA6-AA79-364C-8AFD-6EDD0837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32</a:t>
            </a:fld>
            <a:endParaRPr lang="en-SG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251E1B6D-E56B-904D-992A-17FAD746A447}"/>
              </a:ext>
            </a:extLst>
          </p:cNvPr>
          <p:cNvSpPr txBox="1">
            <a:spLocks/>
          </p:cNvSpPr>
          <p:nvPr/>
        </p:nvSpPr>
        <p:spPr>
          <a:xfrm>
            <a:off x="5580528" y="1825625"/>
            <a:ext cx="66114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fontAlgn="base">
              <a:buFont typeface="Arial" panose="020B0604020202020204" pitchFamily="34" charset="0"/>
              <a:buAutoNum type="arabicPeriod"/>
            </a:pPr>
            <a:r>
              <a:rPr lang="en-SG" sz="1600" dirty="0">
                <a:solidFill>
                  <a:srgbClr val="FF0000"/>
                </a:solidFill>
              </a:rPr>
              <a:t>Use C function </a:t>
            </a:r>
            <a:r>
              <a:rPr lang="en-SG" sz="1600" dirty="0" err="1">
                <a:solidFill>
                  <a:srgbClr val="FF0000"/>
                </a:solidFill>
              </a:rPr>
              <a:t>strstr</a:t>
            </a:r>
            <a:r>
              <a:rPr lang="en-SG" sz="1600" dirty="0">
                <a:solidFill>
                  <a:srgbClr val="FF0000"/>
                </a:solidFill>
              </a:rPr>
              <a:t> to look for “text”</a:t>
            </a:r>
          </a:p>
          <a:p>
            <a:pPr marL="514350" indent="-514350" fontAlgn="base">
              <a:buFont typeface="Arial" panose="020B0604020202020204" pitchFamily="34" charset="0"/>
              <a:buAutoNum type="arabicPeriod"/>
            </a:pPr>
            <a:r>
              <a:rPr lang="en-SG" sz="1600" dirty="0">
                <a:solidFill>
                  <a:srgbClr val="FF0000"/>
                </a:solidFill>
              </a:rPr>
              <a:t>Ask JSMN to process 4 tokens then verify 2 tokens later is “user”</a:t>
            </a:r>
          </a:p>
          <a:p>
            <a:pPr marL="514350" indent="-514350" fontAlgn="base">
              <a:buFont typeface="Arial" panose="020B0604020202020204" pitchFamily="34" charset="0"/>
              <a:buAutoNum type="arabicPeriod"/>
            </a:pPr>
            <a:r>
              <a:rPr lang="en-SG" sz="1600" dirty="0">
                <a:solidFill>
                  <a:srgbClr val="00B050"/>
                </a:solidFill>
              </a:rPr>
              <a:t>Extract message text and user ID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73964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4B92C-BF06-DD44-A521-393221F2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79375"/>
            <a:ext cx="10515600" cy="1325563"/>
          </a:xfrm>
        </p:spPr>
        <p:txBody>
          <a:bodyPr/>
          <a:lstStyle/>
          <a:p>
            <a:r>
              <a:rPr lang="en-US" dirty="0"/>
              <a:t>Parsing Json in portions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62CA6-AA79-364C-8AFD-6EDD0837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33</a:t>
            </a:fld>
            <a:endParaRPr lang="en-SG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251E1B6D-E56B-904D-992A-17FAD746A447}"/>
              </a:ext>
            </a:extLst>
          </p:cNvPr>
          <p:cNvSpPr txBox="1">
            <a:spLocks/>
          </p:cNvSpPr>
          <p:nvPr/>
        </p:nvSpPr>
        <p:spPr>
          <a:xfrm>
            <a:off x="5580528" y="1825625"/>
            <a:ext cx="66114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fontAlgn="base">
              <a:buFont typeface="Arial" panose="020B0604020202020204" pitchFamily="34" charset="0"/>
              <a:buAutoNum type="arabicPeriod"/>
            </a:pPr>
            <a:r>
              <a:rPr lang="en-SG" sz="1600" dirty="0">
                <a:solidFill>
                  <a:srgbClr val="FF0000"/>
                </a:solidFill>
              </a:rPr>
              <a:t>Use C function </a:t>
            </a:r>
            <a:r>
              <a:rPr lang="en-SG" sz="1600" dirty="0" err="1">
                <a:solidFill>
                  <a:srgbClr val="FF0000"/>
                </a:solidFill>
              </a:rPr>
              <a:t>strstr</a:t>
            </a:r>
            <a:r>
              <a:rPr lang="en-SG" sz="1600" dirty="0">
                <a:solidFill>
                  <a:srgbClr val="FF0000"/>
                </a:solidFill>
              </a:rPr>
              <a:t> to look for “text”</a:t>
            </a:r>
          </a:p>
          <a:p>
            <a:pPr marL="514350" indent="-514350" fontAlgn="base">
              <a:buFont typeface="Arial" panose="020B0604020202020204" pitchFamily="34" charset="0"/>
              <a:buAutoNum type="arabicPeriod"/>
            </a:pPr>
            <a:r>
              <a:rPr lang="en-SG" sz="1600" dirty="0">
                <a:solidFill>
                  <a:srgbClr val="FF0000"/>
                </a:solidFill>
              </a:rPr>
              <a:t>Ask JSMN to process 4 tokens then verify 2 tokens later is “user”</a:t>
            </a:r>
          </a:p>
          <a:p>
            <a:pPr marL="514350" indent="-514350" fontAlgn="base">
              <a:buFont typeface="Arial" panose="020B0604020202020204" pitchFamily="34" charset="0"/>
              <a:buAutoNum type="arabicPeriod"/>
            </a:pPr>
            <a:r>
              <a:rPr lang="en-SG" sz="1600" dirty="0">
                <a:solidFill>
                  <a:srgbClr val="00B050"/>
                </a:solidFill>
              </a:rPr>
              <a:t>Extract message text and user ID</a:t>
            </a:r>
            <a:endParaRPr lang="en-US" sz="1600" dirty="0">
              <a:solidFill>
                <a:srgbClr val="00B050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AutoNum type="arabicPeriod"/>
            </a:pPr>
            <a:r>
              <a:rPr lang="en-SG" sz="1600" dirty="0">
                <a:solidFill>
                  <a:srgbClr val="0070C0"/>
                </a:solidFill>
              </a:rPr>
              <a:t>Repeat Step 1 by starting end Step 3</a:t>
            </a:r>
          </a:p>
          <a:p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B2B15F-922D-7141-A00E-CE8C2023212C}"/>
              </a:ext>
            </a:extLst>
          </p:cNvPr>
          <p:cNvSpPr txBox="1">
            <a:spLocks/>
          </p:cNvSpPr>
          <p:nvPr/>
        </p:nvSpPr>
        <p:spPr>
          <a:xfrm>
            <a:off x="361950" y="1568450"/>
            <a:ext cx="464185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{"</a:t>
            </a:r>
            <a:r>
              <a:rPr lang="en-US" sz="1400" dirty="0" err="1"/>
              <a:t>ok":true,"messages</a:t>
            </a:r>
            <a:r>
              <a:rPr lang="en-US" sz="1400" dirty="0"/>
              <a:t>":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[{</a:t>
            </a:r>
            <a:r>
              <a:rPr lang="en-US" sz="1400" dirty="0" err="1"/>
              <a:t>type":"message",</a:t>
            </a:r>
            <a:r>
              <a:rPr lang="en-US" sz="1400" dirty="0" err="1">
                <a:solidFill>
                  <a:srgbClr val="FF0000"/>
                </a:solidFill>
              </a:rPr>
              <a:t>"text":</a:t>
            </a:r>
            <a:r>
              <a:rPr lang="en-US" sz="1400" dirty="0" err="1">
                <a:solidFill>
                  <a:srgbClr val="00B050"/>
                </a:solidFill>
              </a:rPr>
              <a:t>"hello</a:t>
            </a:r>
            <a:r>
              <a:rPr lang="en-US" sz="1400" dirty="0">
                <a:solidFill>
                  <a:srgbClr val="00B050"/>
                </a:solidFill>
              </a:rPr>
              <a:t> YY"</a:t>
            </a:r>
            <a:r>
              <a:rPr lang="en-US" sz="1400" dirty="0">
                <a:solidFill>
                  <a:srgbClr val="FF0000"/>
                </a:solidFill>
              </a:rPr>
              <a:t>,"user":</a:t>
            </a:r>
            <a:r>
              <a:rPr lang="en-US" sz="1400" dirty="0">
                <a:solidFill>
                  <a:srgbClr val="00B050"/>
                </a:solidFill>
              </a:rPr>
              <a:t>"UQ2NT009J"</a:t>
            </a:r>
            <a:r>
              <a:rPr lang="en-US" sz="1400" dirty="0"/>
              <a:t>, </a:t>
            </a:r>
            <a:r>
              <a:rPr lang="en-US" sz="1400" dirty="0" err="1"/>
              <a:t>ts</a:t>
            </a:r>
            <a:r>
              <a:rPr lang="en-US" sz="1400" dirty="0"/>
              <a:t>":":</a:t>
            </a:r>
            <a:r>
              <a:rPr lang="en-US" sz="1400" dirty="0" err="1"/>
              <a:t>uuuu</a:t>
            </a:r>
            <a:r>
              <a:rPr lang="en-US" sz="1400" dirty="0"/>
              <a:t>","</a:t>
            </a:r>
            <a:r>
              <a:rPr lang="en-US" sz="1400" dirty="0" err="1"/>
              <a:t>team":"id</a:t>
            </a:r>
            <a:r>
              <a:rPr lang="en-US" sz="1400" dirty="0"/>
              <a:t>":…}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{</a:t>
            </a:r>
            <a:r>
              <a:rPr lang="en-US" sz="1400" dirty="0" err="1"/>
              <a:t>type":"message",</a:t>
            </a:r>
            <a:r>
              <a:rPr lang="en-US" sz="1400" dirty="0" err="1">
                <a:solidFill>
                  <a:srgbClr val="0070C0"/>
                </a:solidFill>
              </a:rPr>
              <a:t>"text"</a:t>
            </a:r>
            <a:r>
              <a:rPr lang="en-US" sz="1400" dirty="0" err="1"/>
              <a:t>:“Hi</a:t>
            </a:r>
            <a:r>
              <a:rPr lang="en-US" sz="1400" dirty="0"/>
              <a:t> </a:t>
            </a:r>
            <a:r>
              <a:rPr lang="en-US" sz="1400" dirty="0" err="1"/>
              <a:t>KM","user":“YYYYYYYYYY</a:t>
            </a:r>
            <a:r>
              <a:rPr lang="en-US" sz="1400" dirty="0"/>
              <a:t>", </a:t>
            </a:r>
            <a:r>
              <a:rPr lang="en-US" sz="1400" dirty="0" err="1"/>
              <a:t>ts</a:t>
            </a:r>
            <a:r>
              <a:rPr lang="en-US" sz="1400" dirty="0"/>
              <a:t>":":</a:t>
            </a:r>
            <a:r>
              <a:rPr lang="en-US" sz="1400" dirty="0" err="1"/>
              <a:t>uuuu</a:t>
            </a:r>
            <a:r>
              <a:rPr lang="en-US" sz="1400" dirty="0"/>
              <a:t>","</a:t>
            </a:r>
            <a:r>
              <a:rPr lang="en-US" sz="1400" dirty="0" err="1"/>
              <a:t>team":"id</a:t>
            </a:r>
            <a:r>
              <a:rPr lang="en-US" sz="1400" dirty="0"/>
              <a:t>":…}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{</a:t>
            </a:r>
            <a:r>
              <a:rPr lang="en-US" sz="1400" dirty="0" err="1"/>
              <a:t>type":"message","text":“how</a:t>
            </a:r>
            <a:r>
              <a:rPr lang="en-US" sz="1400" dirty="0"/>
              <a:t> are you","user":"UQ2NT009J”, </a:t>
            </a:r>
            <a:r>
              <a:rPr lang="en-US" sz="1400" dirty="0" err="1"/>
              <a:t>ts</a:t>
            </a:r>
            <a:r>
              <a:rPr lang="en-US" sz="1400" dirty="0"/>
              <a:t>":":</a:t>
            </a:r>
            <a:r>
              <a:rPr lang="en-US" sz="1400" dirty="0" err="1"/>
              <a:t>uuuu</a:t>
            </a:r>
            <a:r>
              <a:rPr lang="en-US" sz="1400" dirty="0"/>
              <a:t>","</a:t>
            </a:r>
            <a:r>
              <a:rPr lang="en-US" sz="1400" dirty="0" err="1"/>
              <a:t>team":"id</a:t>
            </a:r>
            <a:r>
              <a:rPr lang="en-US" sz="1400" dirty="0"/>
              <a:t>":…}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{</a:t>
            </a:r>
            <a:r>
              <a:rPr lang="en-US" sz="1400" dirty="0" err="1"/>
              <a:t>type":"message","text":“I’m</a:t>
            </a:r>
            <a:r>
              <a:rPr lang="en-US" sz="1400" dirty="0"/>
              <a:t> </a:t>
            </a:r>
            <a:r>
              <a:rPr lang="en-US" sz="1400" dirty="0" err="1"/>
              <a:t>fine","user":“YYYYYYYYYY</a:t>
            </a:r>
            <a:r>
              <a:rPr lang="en-US" sz="1400" dirty="0"/>
              <a:t>", </a:t>
            </a:r>
            <a:r>
              <a:rPr lang="en-US" sz="1400" dirty="0" err="1"/>
              <a:t>ts</a:t>
            </a:r>
            <a:r>
              <a:rPr lang="en-US" sz="1400" dirty="0"/>
              <a:t>":":</a:t>
            </a:r>
            <a:r>
              <a:rPr lang="en-US" sz="1400" dirty="0" err="1"/>
              <a:t>uuuu</a:t>
            </a:r>
            <a:r>
              <a:rPr lang="en-US" sz="1400" dirty="0"/>
              <a:t>","</a:t>
            </a:r>
            <a:r>
              <a:rPr lang="en-US" sz="1400" dirty="0" err="1"/>
              <a:t>team":"id</a:t>
            </a:r>
            <a:r>
              <a:rPr lang="en-US" sz="1400" dirty="0"/>
              <a:t>":…}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…]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GET https://</a:t>
            </a:r>
            <a:r>
              <a:rPr lang="en-US" sz="1400" dirty="0" err="1"/>
              <a:t>slack.com</a:t>
            </a:r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</a:t>
            </a:r>
            <a:r>
              <a:rPr lang="en-US" sz="1400" dirty="0" err="1"/>
              <a:t>conversations.history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21476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AA5FD-11F7-4CC8-BC85-FE88241D2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Test Driven Development (TDD)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DBDC1-1FD6-48D9-9F57-DAAB3ABF0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/>
          <a:lstStyle/>
          <a:p>
            <a:r>
              <a:rPr lang="en-SG" dirty="0"/>
              <a:t>No C89 test framework for Visual C++ 1.52</a:t>
            </a:r>
          </a:p>
          <a:p>
            <a:r>
              <a:rPr lang="en-SG" dirty="0"/>
              <a:t>C</a:t>
            </a:r>
            <a:r>
              <a:rPr lang="en-SG"/>
              <a:t>ustom </a:t>
            </a:r>
            <a:r>
              <a:rPr lang="en-SG" dirty="0"/>
              <a:t>test framework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76EA8-233C-4868-8C58-D1BC4139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6592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CD8B2C-2E10-469B-BAC2-F3E9AB74D8F7}"/>
              </a:ext>
            </a:extLst>
          </p:cNvPr>
          <p:cNvSpPr/>
          <p:nvPr/>
        </p:nvSpPr>
        <p:spPr>
          <a:xfrm>
            <a:off x="250986" y="2743524"/>
            <a:ext cx="2012950" cy="11049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Test.mak</a:t>
            </a:r>
          </a:p>
          <a:p>
            <a:pPr algn="ctr"/>
            <a:r>
              <a:rPr lang="en-SG" dirty="0" err="1"/>
              <a:t>TestMain.c</a:t>
            </a:r>
            <a:endParaRPr lang="en-SG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2FEB48-5235-4FA9-B80B-4993648E74E1}"/>
              </a:ext>
            </a:extLst>
          </p:cNvPr>
          <p:cNvSpPr/>
          <p:nvPr/>
        </p:nvSpPr>
        <p:spPr>
          <a:xfrm>
            <a:off x="3610053" y="125230"/>
            <a:ext cx="3901908" cy="21146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SG" sz="1600" u="sng" dirty="0" err="1"/>
              <a:t>Jsnparse</a:t>
            </a:r>
            <a:endParaRPr lang="en-SG" sz="1600" u="sng" dirty="0"/>
          </a:p>
          <a:p>
            <a:r>
              <a:rPr lang="en-SG" sz="1600" dirty="0" err="1"/>
              <a:t>jsnparse.h</a:t>
            </a:r>
            <a:endParaRPr lang="en-SG" sz="1600" dirty="0"/>
          </a:p>
          <a:p>
            <a:r>
              <a:rPr lang="en-SG" sz="1600" dirty="0" err="1"/>
              <a:t>jsnparse.c</a:t>
            </a:r>
            <a:endParaRPr lang="en-SG" sz="1600" dirty="0"/>
          </a:p>
          <a:p>
            <a:r>
              <a:rPr lang="en-SG" sz="1600" dirty="0" err="1"/>
              <a:t>test.h</a:t>
            </a:r>
            <a:endParaRPr lang="en-SG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 err="1"/>
              <a:t>test_jsnparse_parseChannelList</a:t>
            </a:r>
            <a:r>
              <a:rPr lang="en-SG" sz="16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 err="1"/>
              <a:t>test_jsnparse_parseMessageList</a:t>
            </a:r>
            <a:r>
              <a:rPr lang="en-SG" sz="16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 err="1"/>
              <a:t>test_jsnparse_parseUserList</a:t>
            </a:r>
            <a:r>
              <a:rPr lang="en-SG" sz="16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 err="1"/>
              <a:t>test_jsnparse</a:t>
            </a:r>
            <a:r>
              <a:rPr lang="en-SG" sz="1600" dirty="0"/>
              <a:t>()</a:t>
            </a:r>
          </a:p>
          <a:p>
            <a:endParaRPr lang="en-SG" dirty="0"/>
          </a:p>
          <a:p>
            <a:pPr marL="285750" indent="-285750">
              <a:buFontTx/>
              <a:buChar char="-"/>
            </a:pPr>
            <a:endParaRPr lang="en-SG" sz="1600" dirty="0"/>
          </a:p>
          <a:p>
            <a:endParaRPr lang="en-SG" sz="1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2DE5ABC-C9A6-491F-9479-04F82A03A1A5}"/>
              </a:ext>
            </a:extLst>
          </p:cNvPr>
          <p:cNvSpPr/>
          <p:nvPr/>
        </p:nvSpPr>
        <p:spPr>
          <a:xfrm>
            <a:off x="3610053" y="2307530"/>
            <a:ext cx="3901908" cy="19273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SG" sz="1600" u="sng" dirty="0"/>
              <a:t>Network</a:t>
            </a:r>
          </a:p>
          <a:p>
            <a:r>
              <a:rPr lang="en-SG" sz="1600" dirty="0" err="1"/>
              <a:t>network.h</a:t>
            </a:r>
            <a:endParaRPr lang="en-SG" sz="1600" dirty="0"/>
          </a:p>
          <a:p>
            <a:r>
              <a:rPr lang="en-SG" sz="1600" dirty="0" err="1"/>
              <a:t>network.c</a:t>
            </a:r>
            <a:endParaRPr lang="en-SG" sz="1600" dirty="0"/>
          </a:p>
          <a:p>
            <a:r>
              <a:rPr lang="en-SG" sz="1600" dirty="0" err="1"/>
              <a:t>test.h</a:t>
            </a:r>
            <a:endParaRPr lang="en-SG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 err="1"/>
              <a:t>test_data_send_recv</a:t>
            </a:r>
            <a:r>
              <a:rPr lang="en-SG" sz="16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test_large_data_send_recv</a:t>
            </a:r>
            <a:r>
              <a:rPr lang="en-GB" sz="16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 err="1"/>
              <a:t>test_network</a:t>
            </a:r>
            <a:r>
              <a:rPr lang="en-SG" sz="1600" dirty="0"/>
              <a:t>()</a:t>
            </a:r>
          </a:p>
          <a:p>
            <a:endParaRPr lang="en-SG" dirty="0"/>
          </a:p>
          <a:p>
            <a:pPr marL="285750" indent="-285750">
              <a:buFontTx/>
              <a:buChar char="-"/>
            </a:pPr>
            <a:endParaRPr lang="en-SG" sz="1600" dirty="0"/>
          </a:p>
          <a:p>
            <a:endParaRPr lang="en-SG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FE35FC-617E-4BA0-8B37-E83252793943}"/>
              </a:ext>
            </a:extLst>
          </p:cNvPr>
          <p:cNvSpPr/>
          <p:nvPr/>
        </p:nvSpPr>
        <p:spPr>
          <a:xfrm>
            <a:off x="3610054" y="4296596"/>
            <a:ext cx="3901908" cy="244282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SG" sz="1600" u="sng" dirty="0" err="1"/>
              <a:t>RestAPI</a:t>
            </a:r>
            <a:endParaRPr lang="en-SG" sz="1600" u="sng" dirty="0"/>
          </a:p>
          <a:p>
            <a:r>
              <a:rPr lang="en-SG" sz="1600" dirty="0" err="1"/>
              <a:t>restapi.h</a:t>
            </a:r>
            <a:endParaRPr lang="en-SG" sz="1600" dirty="0"/>
          </a:p>
          <a:p>
            <a:r>
              <a:rPr lang="en-SG" sz="1600" dirty="0" err="1"/>
              <a:t>restapi.c</a:t>
            </a:r>
            <a:endParaRPr lang="en-SG" sz="1600" dirty="0"/>
          </a:p>
          <a:p>
            <a:r>
              <a:rPr lang="en-SG" sz="1600" dirty="0" err="1"/>
              <a:t>test.h</a:t>
            </a:r>
            <a:endParaRPr lang="en-SG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 err="1"/>
              <a:t>test_restapi_sendMessageToChannel</a:t>
            </a:r>
            <a:r>
              <a:rPr lang="en-SG" sz="16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 err="1"/>
              <a:t>test_restapi_getChannelMessages</a:t>
            </a:r>
            <a:r>
              <a:rPr lang="en-SG" sz="16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 err="1"/>
              <a:t>test_restapi_getChannelList</a:t>
            </a:r>
            <a:r>
              <a:rPr lang="en-SG" sz="16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 err="1"/>
              <a:t>test_restapi_getUsersList</a:t>
            </a:r>
            <a:r>
              <a:rPr lang="en-SG" sz="16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 err="1"/>
              <a:t>test_restapi</a:t>
            </a:r>
            <a:r>
              <a:rPr lang="en-SG" sz="1600" dirty="0"/>
              <a:t>()</a:t>
            </a:r>
          </a:p>
          <a:p>
            <a:endParaRPr lang="en-SG" sz="1600" dirty="0"/>
          </a:p>
          <a:p>
            <a:pPr marL="285750" indent="-285750">
              <a:buFontTx/>
              <a:buChar char="-"/>
            </a:pPr>
            <a:endParaRPr lang="en-SG" sz="1600" dirty="0"/>
          </a:p>
          <a:p>
            <a:endParaRPr lang="en-SG" sz="1600" dirty="0"/>
          </a:p>
        </p:txBody>
      </p:sp>
      <p:sp>
        <p:nvSpPr>
          <p:cNvPr id="24" name="Arrow: Curved Right 23">
            <a:extLst>
              <a:ext uri="{FF2B5EF4-FFF2-40B4-BE49-F238E27FC236}">
                <a16:creationId xmlns:a16="http://schemas.microsoft.com/office/drawing/2014/main" id="{601F8EFB-7EE7-4803-95ED-9AF16CCF2EA6}"/>
              </a:ext>
            </a:extLst>
          </p:cNvPr>
          <p:cNvSpPr/>
          <p:nvPr/>
        </p:nvSpPr>
        <p:spPr>
          <a:xfrm rot="10800000">
            <a:off x="6464935" y="3534643"/>
            <a:ext cx="991181" cy="578019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5" name="Arrow: Curved Right 24">
            <a:extLst>
              <a:ext uri="{FF2B5EF4-FFF2-40B4-BE49-F238E27FC236}">
                <a16:creationId xmlns:a16="http://schemas.microsoft.com/office/drawing/2014/main" id="{6D0C5040-CE11-4E0C-BD36-A8110D798FEA}"/>
              </a:ext>
            </a:extLst>
          </p:cNvPr>
          <p:cNvSpPr/>
          <p:nvPr/>
        </p:nvSpPr>
        <p:spPr>
          <a:xfrm rot="10800000">
            <a:off x="7063529" y="5795527"/>
            <a:ext cx="411009" cy="8094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6" name="Arrow: Curved Right 25">
            <a:extLst>
              <a:ext uri="{FF2B5EF4-FFF2-40B4-BE49-F238E27FC236}">
                <a16:creationId xmlns:a16="http://schemas.microsoft.com/office/drawing/2014/main" id="{B0EE5FAB-5B00-42CC-96D4-88ED4AD62ABE}"/>
              </a:ext>
            </a:extLst>
          </p:cNvPr>
          <p:cNvSpPr/>
          <p:nvPr/>
        </p:nvSpPr>
        <p:spPr>
          <a:xfrm rot="10800000">
            <a:off x="6909685" y="1567632"/>
            <a:ext cx="469015" cy="578019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901FE440-B3CD-4929-A2E1-9429B417138B}"/>
              </a:ext>
            </a:extLst>
          </p:cNvPr>
          <p:cNvSpPr/>
          <p:nvPr/>
        </p:nvSpPr>
        <p:spPr>
          <a:xfrm rot="10800000">
            <a:off x="2951480" y="934597"/>
            <a:ext cx="731520" cy="747253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8" name="Arrow: Curved Left 27">
            <a:extLst>
              <a:ext uri="{FF2B5EF4-FFF2-40B4-BE49-F238E27FC236}">
                <a16:creationId xmlns:a16="http://schemas.microsoft.com/office/drawing/2014/main" id="{001FA87F-D0E3-4C0C-B003-45BCB034A7B0}"/>
              </a:ext>
            </a:extLst>
          </p:cNvPr>
          <p:cNvSpPr/>
          <p:nvPr/>
        </p:nvSpPr>
        <p:spPr>
          <a:xfrm rot="10800000">
            <a:off x="2951480" y="2883767"/>
            <a:ext cx="731520" cy="862187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8851FA1A-A422-4A2C-B4FE-EE2DE15E69F1}"/>
              </a:ext>
            </a:extLst>
          </p:cNvPr>
          <p:cNvSpPr/>
          <p:nvPr/>
        </p:nvSpPr>
        <p:spPr>
          <a:xfrm rot="10800000">
            <a:off x="3060838" y="4921653"/>
            <a:ext cx="731520" cy="87387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9A3A628-B237-4D43-9161-755055A11592}"/>
              </a:ext>
            </a:extLst>
          </p:cNvPr>
          <p:cNvSpPr/>
          <p:nvPr/>
        </p:nvSpPr>
        <p:spPr>
          <a:xfrm rot="20128567">
            <a:off x="2183611" y="2234131"/>
            <a:ext cx="1616188" cy="3154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9DCDF12-344B-4CD3-831B-D3A49C35B49D}"/>
              </a:ext>
            </a:extLst>
          </p:cNvPr>
          <p:cNvSpPr/>
          <p:nvPr/>
        </p:nvSpPr>
        <p:spPr>
          <a:xfrm rot="796391">
            <a:off x="2337895" y="3717887"/>
            <a:ext cx="1351612" cy="3154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B04DEA5-34A6-4E40-ACFE-E5662ED417BC}"/>
              </a:ext>
            </a:extLst>
          </p:cNvPr>
          <p:cNvSpPr/>
          <p:nvPr/>
        </p:nvSpPr>
        <p:spPr>
          <a:xfrm rot="2478576">
            <a:off x="678209" y="4928525"/>
            <a:ext cx="3337121" cy="3154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255729-0AFF-4384-8828-48E3D43C7099}"/>
              </a:ext>
            </a:extLst>
          </p:cNvPr>
          <p:cNvSpPr/>
          <p:nvPr/>
        </p:nvSpPr>
        <p:spPr>
          <a:xfrm>
            <a:off x="8069773" y="2792493"/>
            <a:ext cx="2945756" cy="10069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SG" sz="1600" dirty="0" err="1"/>
              <a:t>replay.go</a:t>
            </a:r>
            <a:endParaRPr lang="en-SG" sz="1600" dirty="0"/>
          </a:p>
          <a:p>
            <a:r>
              <a:rPr lang="en-SG" sz="1400" dirty="0"/>
              <a:t>Loops back whatever was received on the TCP Connection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30DD2E49-0A00-4443-A2FA-4EBF564767FF}"/>
              </a:ext>
            </a:extLst>
          </p:cNvPr>
          <p:cNvSpPr/>
          <p:nvPr/>
        </p:nvSpPr>
        <p:spPr>
          <a:xfrm>
            <a:off x="7539724" y="3119241"/>
            <a:ext cx="502286" cy="353465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E1FEA3D-35A2-401C-AE68-1891964A73A4}"/>
              </a:ext>
            </a:extLst>
          </p:cNvPr>
          <p:cNvSpPr/>
          <p:nvPr/>
        </p:nvSpPr>
        <p:spPr>
          <a:xfrm>
            <a:off x="8071880" y="4296596"/>
            <a:ext cx="2945757" cy="24428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SG" sz="1600" dirty="0" err="1"/>
              <a:t>mockprox.go</a:t>
            </a:r>
            <a:endParaRPr lang="en-SG" sz="1600" dirty="0"/>
          </a:p>
          <a:p>
            <a:r>
              <a:rPr lang="en-SG" sz="1400" dirty="0"/>
              <a:t>Pretends to be Slack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GET /</a:t>
            </a:r>
            <a:r>
              <a:rPr lang="en-SG" sz="1400" dirty="0" err="1"/>
              <a:t>api</a:t>
            </a:r>
            <a:r>
              <a:rPr lang="en-SG" sz="1400" dirty="0"/>
              <a:t>/</a:t>
            </a:r>
            <a:r>
              <a:rPr lang="en-SG" sz="1400" dirty="0" err="1"/>
              <a:t>conversations.list</a:t>
            </a:r>
            <a:endParaRPr lang="en-SG" sz="1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SG" sz="1400" dirty="0"/>
              <a:t>ouconlis.txt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GET /</a:t>
            </a:r>
            <a:r>
              <a:rPr lang="en-SG" sz="1400" dirty="0" err="1"/>
              <a:t>api</a:t>
            </a:r>
            <a:r>
              <a:rPr lang="en-SG" sz="1400" dirty="0"/>
              <a:t>/</a:t>
            </a:r>
            <a:r>
              <a:rPr lang="en-SG" sz="1400" dirty="0" err="1"/>
              <a:t>conversations.history</a:t>
            </a:r>
            <a:endParaRPr lang="en-SG" sz="1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SG" sz="1400" dirty="0"/>
              <a:t>ouconhis.txt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GET /</a:t>
            </a:r>
            <a:r>
              <a:rPr lang="en-SG" sz="1400" dirty="0" err="1"/>
              <a:t>api</a:t>
            </a:r>
            <a:r>
              <a:rPr lang="en-SG" sz="1400" dirty="0"/>
              <a:t>/</a:t>
            </a:r>
            <a:r>
              <a:rPr lang="en-SG" sz="1400" dirty="0" err="1"/>
              <a:t>users.list</a:t>
            </a:r>
            <a:endParaRPr lang="en-SG" sz="1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SG" sz="1400" dirty="0"/>
              <a:t>ouusrlis.txt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POST /</a:t>
            </a:r>
            <a:r>
              <a:rPr lang="en-SG" sz="1400" dirty="0" err="1"/>
              <a:t>api</a:t>
            </a:r>
            <a:r>
              <a:rPr lang="en-SG" sz="1400" dirty="0"/>
              <a:t>/</a:t>
            </a:r>
            <a:r>
              <a:rPr lang="en-SG" sz="1400" dirty="0" err="1"/>
              <a:t>chat.postMessage</a:t>
            </a:r>
            <a:endParaRPr lang="en-SG" sz="1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SG" sz="1400" dirty="0"/>
              <a:t>ouposmsg.txt</a:t>
            </a:r>
          </a:p>
          <a:p>
            <a:endParaRPr lang="en-SG" sz="1400" dirty="0"/>
          </a:p>
          <a:p>
            <a:endParaRPr lang="en-SG" sz="1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A73272-A973-43DF-8F4E-5784702CA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045292-714C-475D-9457-A15595C2EE27}" type="slidenum">
              <a:rPr lang="en-SG" smtClean="0"/>
              <a:t>35</a:t>
            </a:fld>
            <a:endParaRPr lang="en-SG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B3EACA41-B67B-4C47-9551-138AF8F917FF}"/>
              </a:ext>
            </a:extLst>
          </p:cNvPr>
          <p:cNvSpPr/>
          <p:nvPr/>
        </p:nvSpPr>
        <p:spPr>
          <a:xfrm>
            <a:off x="7539724" y="5518007"/>
            <a:ext cx="502286" cy="3534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099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4" grpId="0" animBg="1"/>
      <p:bldP spid="25" grpId="0" animBg="1"/>
      <p:bldP spid="28" grpId="0" animBg="1"/>
      <p:bldP spid="29" grpId="0" animBg="1"/>
      <p:bldP spid="31" grpId="0" animBg="1"/>
      <p:bldP spid="32" grpId="0" animBg="1"/>
      <p:bldP spid="16" grpId="0" animBg="1"/>
      <p:bldP spid="3" grpId="0" animBg="1"/>
      <p:bldP spid="18" grpId="0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ED9E-819E-5441-A596-81AF2D88D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46" y="180831"/>
            <a:ext cx="10515600" cy="812511"/>
          </a:xfrm>
        </p:spPr>
        <p:txBody>
          <a:bodyPr/>
          <a:lstStyle/>
          <a:p>
            <a:r>
              <a:rPr lang="en-US" dirty="0"/>
              <a:t>RAM Usage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00E68-53DE-7745-803A-7302F2D30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174" y="1313512"/>
            <a:ext cx="5607626" cy="4863451"/>
          </a:xfrm>
        </p:spPr>
        <p:txBody>
          <a:bodyPr>
            <a:normAutofit/>
          </a:bodyPr>
          <a:lstStyle/>
          <a:p>
            <a:r>
              <a:rPr lang="en-US" sz="2000" dirty="0"/>
              <a:t>Official Mac Slack app</a:t>
            </a:r>
          </a:p>
          <a:p>
            <a:pPr lvl="1"/>
            <a:r>
              <a:rPr lang="en-SG" sz="1800" dirty="0"/>
              <a:t>Slack Helper Renderer: 147.4MiB</a:t>
            </a:r>
          </a:p>
          <a:p>
            <a:pPr lvl="1"/>
            <a:r>
              <a:rPr lang="en-SG" sz="1800" dirty="0"/>
              <a:t>Slack Helper GPU: 176.5MiB</a:t>
            </a:r>
          </a:p>
          <a:p>
            <a:pPr lvl="1"/>
            <a:r>
              <a:rPr lang="en-SG" sz="1800" dirty="0"/>
              <a:t>Slack: 72.2MiB</a:t>
            </a:r>
          </a:p>
          <a:p>
            <a:pPr lvl="1"/>
            <a:r>
              <a:rPr lang="en-SG" sz="1800" dirty="0"/>
              <a:t>Total: 396.1 </a:t>
            </a:r>
            <a:r>
              <a:rPr lang="en-SG" sz="1800" dirty="0" err="1"/>
              <a:t>MiB</a:t>
            </a:r>
            <a:endParaRPr lang="en-SG" sz="1800" dirty="0"/>
          </a:p>
          <a:p>
            <a:pPr lvl="1"/>
            <a:endParaRPr lang="en-SG" sz="1800" dirty="0"/>
          </a:p>
          <a:p>
            <a:r>
              <a:rPr lang="en-SG" sz="2000" dirty="0"/>
              <a:t>VM setup</a:t>
            </a:r>
          </a:p>
          <a:p>
            <a:pPr lvl="1"/>
            <a:r>
              <a:rPr lang="en-SG" sz="1800" dirty="0" err="1"/>
              <a:t>Virtualbox</a:t>
            </a:r>
            <a:r>
              <a:rPr lang="en-SG" sz="1800" dirty="0"/>
              <a:t> (DOS 6.22, WFW 3.11, App): 132 </a:t>
            </a:r>
            <a:r>
              <a:rPr lang="en-SG" sz="1800" dirty="0" err="1"/>
              <a:t>MiB</a:t>
            </a:r>
            <a:endParaRPr lang="en-SG" sz="1800" dirty="0"/>
          </a:p>
          <a:p>
            <a:pPr lvl="1"/>
            <a:r>
              <a:rPr lang="en-SG" sz="1800" dirty="0"/>
              <a:t>HTTPS proxy: 9 </a:t>
            </a:r>
            <a:r>
              <a:rPr lang="en-SG" sz="1800" dirty="0" err="1"/>
              <a:t>MiB</a:t>
            </a:r>
            <a:endParaRPr lang="en-SG" sz="1800" dirty="0"/>
          </a:p>
          <a:p>
            <a:pPr lvl="1"/>
            <a:r>
              <a:rPr lang="en-SG" sz="1800" dirty="0"/>
              <a:t>Total: 141 </a:t>
            </a:r>
            <a:r>
              <a:rPr lang="en-SG" sz="1800" dirty="0" err="1"/>
              <a:t>MiB</a:t>
            </a:r>
            <a:endParaRPr lang="en-SG" sz="1800" dirty="0"/>
          </a:p>
          <a:p>
            <a:endParaRPr lang="en-SG" sz="20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0A813-15C7-5C48-AB42-62F5AB1EF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36</a:t>
            </a:fld>
            <a:endParaRPr lang="en-SG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7C95268-422B-B44A-8C54-F28712A9F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10" b="21616"/>
          <a:stretch/>
        </p:blipFill>
        <p:spPr>
          <a:xfrm>
            <a:off x="249382" y="1313512"/>
            <a:ext cx="5375564" cy="537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9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4C70-ED18-E948-9AA6-9C4D5D78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83" y="101960"/>
            <a:ext cx="10515600" cy="799379"/>
          </a:xfrm>
        </p:spPr>
        <p:txBody>
          <a:bodyPr/>
          <a:lstStyle/>
          <a:p>
            <a:r>
              <a:rPr lang="en-US" dirty="0"/>
              <a:t>Disk usage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634C9-A9E9-9B48-98EB-63EEC04F7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6927" y="1029746"/>
            <a:ext cx="3990109" cy="5198197"/>
          </a:xfrm>
        </p:spPr>
        <p:txBody>
          <a:bodyPr/>
          <a:lstStyle/>
          <a:p>
            <a:r>
              <a:rPr lang="en-US" dirty="0"/>
              <a:t>Slack App: 173.3 MB</a:t>
            </a:r>
          </a:p>
          <a:p>
            <a:endParaRPr lang="en-US" dirty="0"/>
          </a:p>
          <a:p>
            <a:r>
              <a:rPr lang="en-US" dirty="0"/>
              <a:t>VM disk: 104.9 MB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C6940-F79D-DD46-A17D-E2354086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37</a:t>
            </a:fld>
            <a:endParaRPr lang="en-SG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D27B9E-74E5-BC48-9140-9489C5F27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9"/>
          <a:stretch/>
        </p:blipFill>
        <p:spPr>
          <a:xfrm>
            <a:off x="211983" y="978766"/>
            <a:ext cx="7013162" cy="53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0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182F3-15DB-2F46-BF00-D157DE1F2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66EB1-1959-5C49-9883-39B076BC6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code for resource-constrained systems</a:t>
            </a:r>
          </a:p>
          <a:p>
            <a:endParaRPr lang="en-US" dirty="0"/>
          </a:p>
          <a:p>
            <a:r>
              <a:rPr lang="en-US" dirty="0"/>
              <a:t>Learn how things happen under the hood</a:t>
            </a:r>
          </a:p>
          <a:p>
            <a:endParaRPr lang="en-US" dirty="0"/>
          </a:p>
          <a:p>
            <a:r>
              <a:rPr lang="en-US" dirty="0"/>
              <a:t>Reading books forces one to go through the material in more detail</a:t>
            </a:r>
          </a:p>
          <a:p>
            <a:endParaRPr lang="en-US" dirty="0"/>
          </a:p>
          <a:p>
            <a:r>
              <a:rPr lang="en-US" dirty="0"/>
              <a:t>Understand the plight of yesteryear programmers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65792-3BC1-9D40-AF65-5F06D7A7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708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03286-789C-6142-A442-31CFFF066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on Hacker News!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FC45EB-58D3-43FF-BE36-092AC08FF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52" y="1690688"/>
            <a:ext cx="9206296" cy="22780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F6545-4BCA-104F-9306-9DFB9442A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4</a:t>
            </a:fld>
            <a:endParaRPr lang="en-SG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4CE359-431E-4834-8BAC-08F8DE4AE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265" y="4537528"/>
            <a:ext cx="8877469" cy="13933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518414-B0EF-304E-91A7-BC94248917AB}"/>
              </a:ext>
            </a:extLst>
          </p:cNvPr>
          <p:cNvSpPr/>
          <p:nvPr/>
        </p:nvSpPr>
        <p:spPr>
          <a:xfrm>
            <a:off x="1657265" y="6171684"/>
            <a:ext cx="4917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hlinkClick r:id="rId4"/>
              </a:rPr>
              <a:t>https://news.ycombinator.com/item?id=21831951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22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FE20630F-6EC3-7E4A-A7BF-B6936F60B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-30926"/>
            <a:ext cx="7886700" cy="773113"/>
          </a:xfrm>
        </p:spPr>
        <p:txBody>
          <a:bodyPr/>
          <a:lstStyle/>
          <a:p>
            <a:r>
              <a:rPr lang="en-SG" altLang="en-US" dirty="0"/>
              <a:t>So what is Windows 3.1x?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ADA4DAE1-4231-B34E-89BC-FE54C5DF4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144" y="4377449"/>
            <a:ext cx="9750041" cy="2480551"/>
          </a:xfrm>
        </p:spPr>
        <p:txBody>
          <a:bodyPr>
            <a:normAutofit/>
          </a:bodyPr>
          <a:lstStyle/>
          <a:p>
            <a:r>
              <a:rPr lang="en-SG" altLang="en-US" sz="2400" dirty="0"/>
              <a:t>Windows 3.1x is a series of 16-bit operating systems by Microsoft</a:t>
            </a:r>
          </a:p>
          <a:p>
            <a:r>
              <a:rPr lang="en-SG" altLang="en-US" sz="2400" dirty="0"/>
              <a:t>Windows 3.1 was released on April 6, 1992</a:t>
            </a:r>
          </a:p>
          <a:p>
            <a:r>
              <a:rPr lang="en-SG" altLang="en-US" sz="2400" dirty="0"/>
              <a:t>Windows for Workgroups 3.11 was released on August 11, 1993</a:t>
            </a:r>
          </a:p>
          <a:p>
            <a:r>
              <a:rPr lang="en-SG" altLang="en-US" sz="2400" dirty="0"/>
              <a:t>WFW first to have inbuilt networking facilities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36FF4-566D-4DB2-90A1-7F5A31A3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3F79AF-3231-7747-9903-6BD8D7BF9058}" type="slidenum">
              <a:rPr lang="en-SG" smtClean="0"/>
              <a:pPr>
                <a:defRPr/>
              </a:pPr>
              <a:t>5</a:t>
            </a:fld>
            <a:endParaRPr lang="en-SG" dirty="0"/>
          </a:p>
        </p:txBody>
      </p:sp>
      <p:pic>
        <p:nvPicPr>
          <p:cNvPr id="8197" name="Picture 2">
            <a:extLst>
              <a:ext uri="{FF2B5EF4-FFF2-40B4-BE49-F238E27FC236}">
                <a16:creationId xmlns:a16="http://schemas.microsoft.com/office/drawing/2014/main" id="{22CCD474-A30D-8E47-9A05-07419602F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40" y="773114"/>
            <a:ext cx="328295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7">
            <a:extLst>
              <a:ext uri="{FF2B5EF4-FFF2-40B4-BE49-F238E27FC236}">
                <a16:creationId xmlns:a16="http://schemas.microsoft.com/office/drawing/2014/main" id="{EBF092CB-62C2-AB48-9357-C392F39D6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606" y="773114"/>
            <a:ext cx="3789362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96154-437D-4D83-A5EC-409866EF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147" y="2350602"/>
            <a:ext cx="9345706" cy="2156796"/>
          </a:xfrm>
        </p:spPr>
        <p:txBody>
          <a:bodyPr>
            <a:normAutofit fontScale="90000"/>
          </a:bodyPr>
          <a:lstStyle/>
          <a:p>
            <a:r>
              <a:rPr lang="en-SG" sz="8800" dirty="0"/>
              <a:t>Go to #win31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D9F02-E6D5-4013-8AEA-ACA8102E7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206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7236D574-5609-4A80-A7F9-8E92CD5894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87" b="41492"/>
          <a:stretch/>
        </p:blipFill>
        <p:spPr>
          <a:xfrm>
            <a:off x="119858" y="2182607"/>
            <a:ext cx="4480060" cy="360258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5BEF4B-2CB6-48DF-A675-F3C969D645F3}"/>
              </a:ext>
            </a:extLst>
          </p:cNvPr>
          <p:cNvSpPr/>
          <p:nvPr/>
        </p:nvSpPr>
        <p:spPr>
          <a:xfrm>
            <a:off x="1493710" y="3207110"/>
            <a:ext cx="3322596" cy="1422768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948878-1319-4C4E-B0AE-EE95D8017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106" y="3297873"/>
            <a:ext cx="2298700" cy="431800"/>
          </a:xfrm>
          <a:prstGeom prst="rect">
            <a:avLst/>
          </a:prstGeom>
        </p:spPr>
      </p:pic>
      <p:pic>
        <p:nvPicPr>
          <p:cNvPr id="10" name="Picture 9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AEB1D6F3-B16B-4A5B-BEF4-724167B4A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52" y="2815996"/>
            <a:ext cx="1899558" cy="343222"/>
          </a:xfrm>
          <a:prstGeom prst="rect">
            <a:avLst/>
          </a:prstGeom>
        </p:spPr>
      </p:pic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A9366A84-8973-48C6-AB5E-B7B24632A9F7}"/>
              </a:ext>
            </a:extLst>
          </p:cNvPr>
          <p:cNvSpPr/>
          <p:nvPr/>
        </p:nvSpPr>
        <p:spPr>
          <a:xfrm rot="16200000">
            <a:off x="1235013" y="2988127"/>
            <a:ext cx="369332" cy="135025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3B2888-7169-4C6C-A555-FFD94AD3F52C}"/>
              </a:ext>
            </a:extLst>
          </p:cNvPr>
          <p:cNvSpPr txBox="1"/>
          <p:nvPr/>
        </p:nvSpPr>
        <p:spPr>
          <a:xfrm>
            <a:off x="692252" y="3847920"/>
            <a:ext cx="7959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SMB share folder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E85C0B-0380-4314-A3AF-D1F521A3883E}"/>
              </a:ext>
            </a:extLst>
          </p:cNvPr>
          <p:cNvSpPr txBox="1"/>
          <p:nvPr/>
        </p:nvSpPr>
        <p:spPr>
          <a:xfrm>
            <a:off x="2815195" y="2815996"/>
            <a:ext cx="177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Bridged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9FAE9F-0243-41F6-818E-A0E6A9D0828D}"/>
              </a:ext>
            </a:extLst>
          </p:cNvPr>
          <p:cNvSpPr txBox="1"/>
          <p:nvPr/>
        </p:nvSpPr>
        <p:spPr>
          <a:xfrm>
            <a:off x="633722" y="2495576"/>
            <a:ext cx="170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Mac OS Catalina</a:t>
            </a:r>
          </a:p>
        </p:txBody>
      </p:sp>
      <p:pic>
        <p:nvPicPr>
          <p:cNvPr id="23" name="Graphic 22" descr="Wireless router">
            <a:extLst>
              <a:ext uri="{FF2B5EF4-FFF2-40B4-BE49-F238E27FC236}">
                <a16:creationId xmlns:a16="http://schemas.microsoft.com/office/drawing/2014/main" id="{A503B63E-2A2C-4817-8C72-23E15F970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4935" y="1857607"/>
            <a:ext cx="2920049" cy="2920049"/>
          </a:xfrm>
          <a:prstGeom prst="rect">
            <a:avLst/>
          </a:prstGeom>
        </p:spPr>
      </p:pic>
      <p:pic>
        <p:nvPicPr>
          <p:cNvPr id="25" name="Graphic 24" descr="Laptop">
            <a:extLst>
              <a:ext uri="{FF2B5EF4-FFF2-40B4-BE49-F238E27FC236}">
                <a16:creationId xmlns:a16="http://schemas.microsoft.com/office/drawing/2014/main" id="{E8937FFE-4CFF-40F9-9C97-7FDD11FAF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4041" y="1857607"/>
            <a:ext cx="4121774" cy="4121774"/>
          </a:xfrm>
          <a:prstGeom prst="rect">
            <a:avLst/>
          </a:prstGeom>
        </p:spPr>
      </p:pic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79D80B41-7505-4372-9D10-0272078A6759}"/>
              </a:ext>
            </a:extLst>
          </p:cNvPr>
          <p:cNvSpPr/>
          <p:nvPr/>
        </p:nvSpPr>
        <p:spPr>
          <a:xfrm>
            <a:off x="4628287" y="2815996"/>
            <a:ext cx="876026" cy="30594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0B66D220-8841-46AD-861E-A6F60D9FE2B8}"/>
              </a:ext>
            </a:extLst>
          </p:cNvPr>
          <p:cNvSpPr/>
          <p:nvPr/>
        </p:nvSpPr>
        <p:spPr>
          <a:xfrm>
            <a:off x="4896995" y="4020156"/>
            <a:ext cx="495281" cy="30594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FB0E67FD-E993-4B3E-B519-34E0B7DBDD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429" y="3000662"/>
            <a:ext cx="984658" cy="1415196"/>
          </a:xfrm>
          <a:prstGeom prst="rect">
            <a:avLst/>
          </a:prstGeom>
        </p:spPr>
      </p:pic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72A24BD1-3196-40FE-9C5A-38E2E9679346}"/>
              </a:ext>
            </a:extLst>
          </p:cNvPr>
          <p:cNvSpPr/>
          <p:nvPr/>
        </p:nvSpPr>
        <p:spPr>
          <a:xfrm rot="16200000">
            <a:off x="6322951" y="2937194"/>
            <a:ext cx="369332" cy="323456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6EF75F-B5BF-4438-9E05-25CEC2887039}"/>
              </a:ext>
            </a:extLst>
          </p:cNvPr>
          <p:cNvSpPr txBox="1"/>
          <p:nvPr/>
        </p:nvSpPr>
        <p:spPr>
          <a:xfrm>
            <a:off x="5845270" y="4667472"/>
            <a:ext cx="146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SMB share folder</a:t>
            </a:r>
          </a:p>
        </p:txBody>
      </p: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D40AE2A7-EE07-4BAC-9722-3806C4D4D14E}"/>
              </a:ext>
            </a:extLst>
          </p:cNvPr>
          <p:cNvSpPr/>
          <p:nvPr/>
        </p:nvSpPr>
        <p:spPr>
          <a:xfrm>
            <a:off x="7485148" y="2915155"/>
            <a:ext cx="768465" cy="30594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B902F9-4E04-4AFA-977C-6A70624479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65" y="3927241"/>
            <a:ext cx="2425825" cy="5651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883C63-345B-4A37-BD81-6622C676F84E}"/>
              </a:ext>
            </a:extLst>
          </p:cNvPr>
          <p:cNvSpPr txBox="1"/>
          <p:nvPr/>
        </p:nvSpPr>
        <p:spPr>
          <a:xfrm>
            <a:off x="8493474" y="5120482"/>
            <a:ext cx="26629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IBM </a:t>
            </a:r>
            <a:r>
              <a:rPr lang="en-SG" dirty="0" err="1"/>
              <a:t>Thinkpad</a:t>
            </a:r>
            <a:r>
              <a:rPr lang="en-SG" dirty="0"/>
              <a:t> 390E (1999)</a:t>
            </a:r>
          </a:p>
          <a:p>
            <a:r>
              <a:rPr lang="en-SG" dirty="0"/>
              <a:t>Pentium II (300Mhz)</a:t>
            </a:r>
          </a:p>
          <a:p>
            <a:r>
              <a:rPr lang="en-SG" dirty="0"/>
              <a:t>384 MB RAM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4D5616-993D-4464-84DE-279BF6EAF2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662" y="3023896"/>
            <a:ext cx="1368812" cy="13688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AC4DBF-B017-4974-83EB-560AA2E7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7</a:t>
            </a:fld>
            <a:endParaRPr lang="en-SG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292957B-5F5D-49CA-A448-D4F0CE4D78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032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Development Setup</a:t>
            </a:r>
          </a:p>
        </p:txBody>
      </p:sp>
    </p:spTree>
    <p:extLst>
      <p:ext uri="{BB962C8B-B14F-4D97-AF65-F5344CB8AC3E}">
        <p14:creationId xmlns:p14="http://schemas.microsoft.com/office/powerpoint/2010/main" val="1348632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A8F65-E533-4B0A-B7C0-FF33A3A4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192" y="92005"/>
            <a:ext cx="10515600" cy="589032"/>
          </a:xfrm>
        </p:spPr>
        <p:txBody>
          <a:bodyPr>
            <a:normAutofit fontScale="90000"/>
          </a:bodyPr>
          <a:lstStyle/>
          <a:p>
            <a:r>
              <a:rPr lang="en-SG" dirty="0"/>
              <a:t>Visual C++ 1.52 on Win 2000 in Virtual Box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0B5A4-9D4B-4A38-8DF5-086BC640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5292-714C-475D-9457-A15595C2EE27}" type="slidenum">
              <a:rPr lang="en-SG" smtClean="0"/>
              <a:t>8</a:t>
            </a:fld>
            <a:endParaRPr lang="en-SG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92320B-A76B-4AF5-ABF8-525CB1FEF6FD}"/>
              </a:ext>
            </a:extLst>
          </p:cNvPr>
          <p:cNvSpPr txBox="1">
            <a:spLocks/>
          </p:cNvSpPr>
          <p:nvPr/>
        </p:nvSpPr>
        <p:spPr>
          <a:xfrm>
            <a:off x="5459100" y="738656"/>
            <a:ext cx="634594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VC++ 1.52 last MS Win 3.1 compiler</a:t>
            </a:r>
          </a:p>
          <a:p>
            <a:pPr lvl="1"/>
            <a:r>
              <a:rPr lang="en-US" dirty="0"/>
              <a:t>Released in 1993</a:t>
            </a:r>
          </a:p>
          <a:p>
            <a:pPr lvl="1"/>
            <a:r>
              <a:rPr lang="en-US" dirty="0"/>
              <a:t>16-bit compiler</a:t>
            </a:r>
          </a:p>
          <a:p>
            <a:pPr lvl="1"/>
            <a:r>
              <a:rPr lang="en-US" dirty="0"/>
              <a:t>Officially runs on up to 32-bit Windows</a:t>
            </a:r>
          </a:p>
          <a:p>
            <a:pPr lvl="1"/>
            <a:endParaRPr lang="en-US" dirty="0"/>
          </a:p>
          <a:p>
            <a:r>
              <a:rPr lang="en-US" dirty="0"/>
              <a:t>Win 2000 VM</a:t>
            </a:r>
          </a:p>
          <a:p>
            <a:pPr lvl="1"/>
            <a:r>
              <a:rPr lang="en-US" dirty="0"/>
              <a:t>Lightest fully-supported </a:t>
            </a:r>
            <a:r>
              <a:rPr lang="en-US" dirty="0" err="1"/>
              <a:t>Virtualbox</a:t>
            </a:r>
            <a:r>
              <a:rPr lang="en-US" dirty="0"/>
              <a:t> OS</a:t>
            </a:r>
          </a:p>
          <a:p>
            <a:pPr lvl="1"/>
            <a:r>
              <a:rPr lang="en-US" dirty="0"/>
              <a:t>SMB support with Win 10/ Mac and Win 3.1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7" name="Content Placeholder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8C3241-4FCF-4491-9B48-7D2D74CE2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8" y="4316309"/>
            <a:ext cx="4795814" cy="2405166"/>
          </a:xfrm>
        </p:spPr>
      </p:pic>
      <p:pic>
        <p:nvPicPr>
          <p:cNvPr id="19" name="Picture 1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FBEA00F-276F-4A8D-B068-CF2B2BCC0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8" y="903822"/>
            <a:ext cx="4709107" cy="300556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033E66-2692-5B47-BF28-30C624043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992" y="4123062"/>
            <a:ext cx="5738162" cy="259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6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2B84D315-3498-744D-870B-823F9104B3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1000"/>
            <a:ext cx="7886700" cy="1674738"/>
          </a:xfrm>
        </p:spPr>
        <p:txBody>
          <a:bodyPr>
            <a:normAutofit/>
          </a:bodyPr>
          <a:lstStyle/>
          <a:p>
            <a:r>
              <a:rPr lang="en-SG" altLang="en-US" dirty="0"/>
              <a:t>Test Setup:</a:t>
            </a:r>
            <a:br>
              <a:rPr lang="en-SG" altLang="en-US" dirty="0"/>
            </a:br>
            <a:r>
              <a:rPr lang="en-SG" altLang="en-US" dirty="0"/>
              <a:t>IBM </a:t>
            </a:r>
            <a:r>
              <a:rPr lang="en-SG" altLang="en-US" dirty="0" err="1"/>
              <a:t>Thinkpad</a:t>
            </a:r>
            <a:r>
              <a:rPr lang="en-SG" altLang="en-US" dirty="0"/>
              <a:t> 390e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AB8AB14B-4E11-564E-B96E-36B09FFC37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067572"/>
            <a:ext cx="6259606" cy="4293804"/>
          </a:xfrm>
        </p:spPr>
        <p:txBody>
          <a:bodyPr/>
          <a:lstStyle/>
          <a:p>
            <a:r>
              <a:rPr lang="en-SG" altLang="en-US" sz="1800" dirty="0"/>
              <a:t>Released in 1999 with Windows 98</a:t>
            </a:r>
          </a:p>
          <a:p>
            <a:r>
              <a:rPr lang="en-SG" altLang="en-US" sz="1800" dirty="0"/>
              <a:t>Win3.1 drivers provided by IBM</a:t>
            </a:r>
          </a:p>
          <a:p>
            <a:r>
              <a:rPr lang="en-SG" altLang="en-US" sz="1800" dirty="0"/>
              <a:t>Specifications</a:t>
            </a:r>
          </a:p>
          <a:p>
            <a:pPr lvl="1"/>
            <a:r>
              <a:rPr lang="en-SG" altLang="en-US" sz="1600" b="1" dirty="0"/>
              <a:t>Intel Mobile Pentium II 300Mhz</a:t>
            </a:r>
          </a:p>
          <a:p>
            <a:pPr lvl="1"/>
            <a:r>
              <a:rPr lang="en-SG" altLang="en-US" sz="1600" dirty="0" err="1"/>
              <a:t>NeoMagic</a:t>
            </a:r>
            <a:r>
              <a:rPr lang="en-SG" altLang="en-US" sz="1600" dirty="0"/>
              <a:t> Media256AV 2.5MB VRAM</a:t>
            </a:r>
          </a:p>
          <a:p>
            <a:pPr lvl="1"/>
            <a:r>
              <a:rPr lang="en-SG" altLang="en-US" sz="1600" b="1" dirty="0"/>
              <a:t>384MB SDRAM (256MB usable by Win 3.1)</a:t>
            </a:r>
          </a:p>
          <a:p>
            <a:pPr lvl="1"/>
            <a:r>
              <a:rPr lang="en-SG" altLang="en-US" sz="1600" dirty="0"/>
              <a:t>13.1” 1024×768</a:t>
            </a:r>
          </a:p>
          <a:p>
            <a:pPr lvl="1"/>
            <a:r>
              <a:rPr lang="en-SG" altLang="en-US" sz="1600" b="1" dirty="0"/>
              <a:t>CF card with CF-PATA converter</a:t>
            </a:r>
          </a:p>
          <a:p>
            <a:pPr lvl="1"/>
            <a:r>
              <a:rPr lang="en-SG" altLang="en-US" sz="1600" b="1" dirty="0"/>
              <a:t>CDROM + Floppy combo</a:t>
            </a:r>
          </a:p>
          <a:p>
            <a:pPr lvl="1"/>
            <a:endParaRPr lang="en-SG" altLang="en-US" sz="1600" dirty="0"/>
          </a:p>
          <a:p>
            <a:pPr lvl="1"/>
            <a:r>
              <a:rPr lang="en-SG" altLang="en-US" sz="1600" dirty="0"/>
              <a:t>No Ethernet</a:t>
            </a:r>
          </a:p>
          <a:p>
            <a:pPr lvl="1"/>
            <a:r>
              <a:rPr lang="en-SG" altLang="en-US" sz="1600" dirty="0"/>
              <a:t>4.5cm thickness</a:t>
            </a:r>
          </a:p>
          <a:p>
            <a:pPr lvl="1"/>
            <a:r>
              <a:rPr lang="en-SG" altLang="en-US" sz="1600" dirty="0"/>
              <a:t>3.4kg weight</a:t>
            </a:r>
          </a:p>
          <a:p>
            <a:r>
              <a:rPr lang="en-SG" altLang="en-US" sz="1800" dirty="0"/>
              <a:t>US$2700 (1999) = US$4168 (2019) = SG$5630 (2019)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FECCE-29BF-4988-87B0-54D480D981F9}"/>
              </a:ext>
            </a:extLst>
          </p:cNvPr>
          <p:cNvSpPr txBox="1">
            <a:spLocks noGrp="1"/>
          </p:cNvSpPr>
          <p:nvPr/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EFC87C0A-31ED-6E42-85D2-56D92E46FBAE}" type="slidenum">
              <a:rPr lang="en-SG" sz="1200">
                <a:solidFill>
                  <a:schemeClr val="tx1">
                    <a:tint val="75000"/>
                  </a:schemeClr>
                </a:solidFill>
                <a:latin typeface="+mn-lt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9</a:t>
            </a:fld>
            <a:endParaRPr lang="en-SG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15365" name="Picture 6">
            <a:extLst>
              <a:ext uri="{FF2B5EF4-FFF2-40B4-BE49-F238E27FC236}">
                <a16:creationId xmlns:a16="http://schemas.microsoft.com/office/drawing/2014/main" id="{B8AD8FA8-388A-2F4A-ACD0-F7554739B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627" y="1664083"/>
            <a:ext cx="3552825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7">
            <a:extLst>
              <a:ext uri="{FF2B5EF4-FFF2-40B4-BE49-F238E27FC236}">
                <a16:creationId xmlns:a16="http://schemas.microsoft.com/office/drawing/2014/main" id="{2C8B6DFB-EF6D-074D-B074-ACD4B318C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593" y="552450"/>
            <a:ext cx="3465513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5B927FFD-041E-40B3-AC4D-A29D93C22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3636143"/>
            <a:ext cx="4062960" cy="26262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C8994-5BC5-4580-9CAB-5F8F373B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2F9B8-C752-6943-A04D-B1DB209447B9}" type="slidenum">
              <a:rPr lang="en-SG" smtClean="0"/>
              <a:pPr>
                <a:defRPr/>
              </a:pPr>
              <a:t>9</a:t>
            </a:fld>
            <a:endParaRPr lang="en-SG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8F5D3AA3-4153-4197-86CC-ED96DBB1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6628" y="263372"/>
            <a:ext cx="3552825" cy="12466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5663</TotalTime>
  <Words>2794</Words>
  <Application>Microsoft Macintosh PowerPoint</Application>
  <PresentationFormat>Widescreen</PresentationFormat>
  <Paragraphs>431</Paragraphs>
  <Slides>38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Monaco</vt:lpstr>
      <vt:lpstr>Wingdings</vt:lpstr>
      <vt:lpstr>Office Theme</vt:lpstr>
      <vt:lpstr>Lessons from coding a new-old app:       Slack for Windows 3.1</vt:lpstr>
      <vt:lpstr>Join the retroslack workspace</vt:lpstr>
      <vt:lpstr>PowerPoint Presentation</vt:lpstr>
      <vt:lpstr>#1 on Hacker News!</vt:lpstr>
      <vt:lpstr>So what is Windows 3.1x?</vt:lpstr>
      <vt:lpstr>Go to #win31 channel</vt:lpstr>
      <vt:lpstr>PowerPoint Presentation</vt:lpstr>
      <vt:lpstr>Visual C++ 1.52 on Win 2000 in Virtual Box</vt:lpstr>
      <vt:lpstr>Test Setup: IBM Thinkpad 390e</vt:lpstr>
      <vt:lpstr>Connecting the ancient Thinkpad to the internet</vt:lpstr>
      <vt:lpstr>Now let’s get down to coding stuff</vt:lpstr>
      <vt:lpstr>Coding resources today</vt:lpstr>
      <vt:lpstr>Old-fashioned documentation: Books</vt:lpstr>
      <vt:lpstr>C language</vt:lpstr>
      <vt:lpstr>C89: Variable declaration at scope beginning</vt:lpstr>
      <vt:lpstr>C89: Unsafe functions (Eg. sprintf vs snprintf)</vt:lpstr>
      <vt:lpstr>16-bit Computing</vt:lpstr>
      <vt:lpstr>Stack and heap app memory limits</vt:lpstr>
      <vt:lpstr>Stack and heap app memory limits</vt:lpstr>
      <vt:lpstr>FAR Pointer in Real Mode</vt:lpstr>
      <vt:lpstr>FAR Pointer in 286 Protected Mode</vt:lpstr>
      <vt:lpstr>Allocating memory from Global Heap</vt:lpstr>
      <vt:lpstr>Network</vt:lpstr>
      <vt:lpstr>Making a POST request using Winsock APIs</vt:lpstr>
      <vt:lpstr>No HTTPS APIs in Win 3.1</vt:lpstr>
      <vt:lpstr>Cheat with http-to-https proxy</vt:lpstr>
      <vt:lpstr>Modern JSON parsing (eg Golang)</vt:lpstr>
      <vt:lpstr>JSON Parsing</vt:lpstr>
      <vt:lpstr>Parsing Json in portions</vt:lpstr>
      <vt:lpstr>Parsing Json in portions</vt:lpstr>
      <vt:lpstr>Parsing Json in portions</vt:lpstr>
      <vt:lpstr>Parsing Json in portions</vt:lpstr>
      <vt:lpstr>Parsing Json in portions</vt:lpstr>
      <vt:lpstr>Test Driven Development (TDD)</vt:lpstr>
      <vt:lpstr>PowerPoint Presentation</vt:lpstr>
      <vt:lpstr>RAM Usage comparison</vt:lpstr>
      <vt:lpstr>Disk usage comparison</vt:lpstr>
      <vt:lpstr>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Kheng Meng</dc:creator>
  <cp:lastModifiedBy>Yeo Kheng Meng</cp:lastModifiedBy>
  <cp:revision>293</cp:revision>
  <dcterms:created xsi:type="dcterms:W3CDTF">2019-05-27T12:24:16Z</dcterms:created>
  <dcterms:modified xsi:type="dcterms:W3CDTF">2020-01-13T12:12:21Z</dcterms:modified>
</cp:coreProperties>
</file>